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71" r:id="rId10"/>
    <p:sldId id="272" r:id="rId11"/>
    <p:sldId id="264" r:id="rId12"/>
    <p:sldId id="265" r:id="rId13"/>
    <p:sldId id="266" r:id="rId14"/>
    <p:sldId id="268" r:id="rId15"/>
    <p:sldId id="273" r:id="rId16"/>
    <p:sldId id="274" r:id="rId17"/>
    <p:sldId id="270"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League Spartan" panose="020B0604020202020204" charset="0"/>
      <p:regular r:id="rId23"/>
    </p:embeddedFont>
    <p:embeddedFont>
      <p:font typeface="Open Sans Extra Bold" panose="020B0604020202020204" charset="0"/>
      <p:regular r:id="rId24"/>
    </p:embeddedFont>
    <p:embeddedFont>
      <p:font typeface="Open Sans Light" panose="020B0306030504020204" pitchFamily="34" charset="0"/>
      <p:regular r:id="rId25"/>
      <p:italic r:id="rId26"/>
    </p:embeddedFont>
    <p:embeddedFont>
      <p:font typeface="Open Sans Light Bold" panose="020B0604020202020204" charset="0"/>
      <p:regular r:id="rId27"/>
    </p:embeddedFont>
    <p:embeddedFont>
      <p:font typeface="Poppins ExtraBold" panose="00000900000000000000" pitchFamily="2" charset="0"/>
      <p:regular r:id="rId28"/>
      <p:bold r:id="rId29"/>
    </p:embeddedFont>
    <p:embeddedFont>
      <p:font typeface="Rajdhani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A65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97579" y="3783264"/>
            <a:ext cx="6690446" cy="669044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708838" y="3741122"/>
            <a:ext cx="7550462" cy="7550462"/>
          </a:xfrm>
          <a:prstGeom prst="rect">
            <a:avLst/>
          </a:prstGeom>
        </p:spPr>
      </p:pic>
      <p:grpSp>
        <p:nvGrpSpPr>
          <p:cNvPr id="4" name="Group 4"/>
          <p:cNvGrpSpPr/>
          <p:nvPr/>
        </p:nvGrpSpPr>
        <p:grpSpPr>
          <a:xfrm>
            <a:off x="34184" y="514350"/>
            <a:ext cx="17867634" cy="9363965"/>
            <a:chOff x="0" y="0"/>
            <a:chExt cx="23823512" cy="12485287"/>
          </a:xfrm>
        </p:grpSpPr>
        <p:pic>
          <p:nvPicPr>
            <p:cNvPr id="5" name="Picture 5"/>
            <p:cNvPicPr>
              <a:picLocks noChangeAspect="1"/>
            </p:cNvPicPr>
            <p:nvPr/>
          </p:nvPicPr>
          <p:blipFill>
            <a:blip r:embed="rId4"/>
            <a:srcRect t="10694" b="10694"/>
            <a:stretch>
              <a:fillRect/>
            </a:stretch>
          </p:blipFill>
          <p:spPr>
            <a:xfrm>
              <a:off x="0" y="0"/>
              <a:ext cx="23823512" cy="12485287"/>
            </a:xfrm>
            <a:prstGeom prst="rect">
              <a:avLst/>
            </a:prstGeom>
          </p:spPr>
        </p:pic>
      </p:grpSp>
      <p:grpSp>
        <p:nvGrpSpPr>
          <p:cNvPr id="6" name="Group 6"/>
          <p:cNvGrpSpPr>
            <a:grpSpLocks noChangeAspect="1"/>
          </p:cNvGrpSpPr>
          <p:nvPr/>
        </p:nvGrpSpPr>
        <p:grpSpPr>
          <a:xfrm>
            <a:off x="-807018" y="7083396"/>
            <a:ext cx="4350304" cy="4349808"/>
            <a:chOff x="0" y="0"/>
            <a:chExt cx="6350013" cy="6349289"/>
          </a:xfrm>
        </p:grpSpPr>
        <p:sp>
          <p:nvSpPr>
            <p:cNvPr id="7" name="Freeform 7"/>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5"/>
              <a:stretch>
                <a:fillRect l="-971" r="-971"/>
              </a:stretch>
            </a:blipFill>
          </p:spPr>
        </p:sp>
      </p:grpSp>
      <p:grpSp>
        <p:nvGrpSpPr>
          <p:cNvPr id="8" name="Group 8"/>
          <p:cNvGrpSpPr>
            <a:grpSpLocks noChangeAspect="1"/>
          </p:cNvGrpSpPr>
          <p:nvPr/>
        </p:nvGrpSpPr>
        <p:grpSpPr>
          <a:xfrm>
            <a:off x="15190056" y="194768"/>
            <a:ext cx="2947497" cy="2947485"/>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373" r="-1373"/>
              </a:stretch>
            </a:blipFill>
          </p:spPr>
        </p:sp>
      </p:grpSp>
      <p:sp>
        <p:nvSpPr>
          <p:cNvPr id="10" name="TextBox 10"/>
          <p:cNvSpPr txBox="1"/>
          <p:nvPr/>
        </p:nvSpPr>
        <p:spPr>
          <a:xfrm>
            <a:off x="6255708" y="6190461"/>
            <a:ext cx="12269208" cy="1733178"/>
          </a:xfrm>
          <a:prstGeom prst="rect">
            <a:avLst/>
          </a:prstGeom>
        </p:spPr>
        <p:txBody>
          <a:bodyPr lIns="0" tIns="0" rIns="0" bIns="0" rtlCol="0" anchor="t">
            <a:spAutoFit/>
          </a:bodyPr>
          <a:lstStyle/>
          <a:p>
            <a:pPr algn="ctr">
              <a:lnSpc>
                <a:spcPts val="6785"/>
              </a:lnSpc>
            </a:pPr>
            <a:r>
              <a:rPr lang="en-US" sz="4847">
                <a:solidFill>
                  <a:srgbClr val="F5F5F5"/>
                </a:solidFill>
                <a:latin typeface="Poppins ExtraBold"/>
              </a:rPr>
              <a:t>SISTEMA WEB DE RESERVAS DE CANCHAS DEPORTIVAS</a:t>
            </a:r>
          </a:p>
        </p:txBody>
      </p:sp>
      <p:sp>
        <p:nvSpPr>
          <p:cNvPr id="11" name="TextBox 11"/>
          <p:cNvSpPr txBox="1"/>
          <p:nvPr/>
        </p:nvSpPr>
        <p:spPr>
          <a:xfrm>
            <a:off x="8290116" y="8034568"/>
            <a:ext cx="10128596" cy="974448"/>
          </a:xfrm>
          <a:prstGeom prst="rect">
            <a:avLst/>
          </a:prstGeom>
        </p:spPr>
        <p:txBody>
          <a:bodyPr lIns="0" tIns="0" rIns="0" bIns="0" rtlCol="0" anchor="t">
            <a:spAutoFit/>
          </a:bodyPr>
          <a:lstStyle/>
          <a:p>
            <a:pPr algn="ctr">
              <a:lnSpc>
                <a:spcPts val="7604"/>
              </a:lnSpc>
            </a:pPr>
            <a:r>
              <a:rPr lang="en-US" sz="5431">
                <a:solidFill>
                  <a:srgbClr val="EEEFEF"/>
                </a:solidFill>
                <a:latin typeface="Poppins ExtraBold"/>
              </a:rPr>
              <a:t>CANCHAS PERÚ</a:t>
            </a:r>
          </a:p>
        </p:txBody>
      </p:sp>
      <p:pic>
        <p:nvPicPr>
          <p:cNvPr id="12" name="Picture 12"/>
          <p:cNvPicPr>
            <a:picLocks noChangeAspect="1"/>
          </p:cNvPicPr>
          <p:nvPr/>
        </p:nvPicPr>
        <p:blipFill>
          <a:blip r:embed="rId7"/>
          <a:srcRect l="3004" r="3004"/>
          <a:stretch>
            <a:fillRect/>
          </a:stretch>
        </p:blipFill>
        <p:spPr>
          <a:xfrm>
            <a:off x="0" y="0"/>
            <a:ext cx="1368134" cy="1028700"/>
          </a:xfrm>
          <a:prstGeom prst="rect">
            <a:avLst/>
          </a:prstGeom>
        </p:spPr>
      </p:pic>
      <p:sp>
        <p:nvSpPr>
          <p:cNvPr id="13" name="TextBox 13"/>
          <p:cNvSpPr txBox="1"/>
          <p:nvPr/>
        </p:nvSpPr>
        <p:spPr>
          <a:xfrm>
            <a:off x="1235824" y="447675"/>
            <a:ext cx="1160127" cy="530813"/>
          </a:xfrm>
          <a:prstGeom prst="rect">
            <a:avLst/>
          </a:prstGeom>
        </p:spPr>
        <p:txBody>
          <a:bodyPr lIns="0" tIns="0" rIns="0" bIns="0" rtlCol="0" anchor="t">
            <a:spAutoFit/>
          </a:bodyPr>
          <a:lstStyle/>
          <a:p>
            <a:pPr>
              <a:lnSpc>
                <a:spcPts val="4342"/>
              </a:lnSpc>
              <a:spcBef>
                <a:spcPct val="0"/>
              </a:spcBef>
            </a:pPr>
            <a:r>
              <a:rPr lang="en-US" sz="3101" spc="46">
                <a:solidFill>
                  <a:srgbClr val="000000"/>
                </a:solidFill>
                <a:latin typeface="League Spartan"/>
              </a:rPr>
              <a:t>IDAT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B59103-C39C-D46D-7C41-35E7344809E5}"/>
              </a:ext>
            </a:extLst>
          </p:cNvPr>
          <p:cNvPicPr>
            <a:picLocks noChangeAspect="1"/>
          </p:cNvPicPr>
          <p:nvPr/>
        </p:nvPicPr>
        <p:blipFill>
          <a:blip r:embed="rId2"/>
          <a:stretch>
            <a:fillRect/>
          </a:stretch>
        </p:blipFill>
        <p:spPr>
          <a:xfrm>
            <a:off x="3114675" y="1104900"/>
            <a:ext cx="12058650" cy="6715125"/>
          </a:xfrm>
          <a:prstGeom prst="rect">
            <a:avLst/>
          </a:prstGeom>
        </p:spPr>
      </p:pic>
    </p:spTree>
    <p:extLst>
      <p:ext uri="{BB962C8B-B14F-4D97-AF65-F5344CB8AC3E}">
        <p14:creationId xmlns:p14="http://schemas.microsoft.com/office/powerpoint/2010/main" val="415336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AutoShape 2"/>
          <p:cNvSpPr/>
          <p:nvPr/>
        </p:nvSpPr>
        <p:spPr>
          <a:xfrm>
            <a:off x="2293625" y="9015431"/>
            <a:ext cx="12657478" cy="0"/>
          </a:xfrm>
          <a:prstGeom prst="line">
            <a:avLst/>
          </a:prstGeom>
          <a:ln w="28575" cap="flat">
            <a:solidFill>
              <a:srgbClr val="008037"/>
            </a:solidFill>
            <a:prstDash val="solid"/>
            <a:headEnd type="none" w="sm" len="sm"/>
            <a:tailEnd type="none" w="sm" len="sm"/>
          </a:ln>
        </p:spPr>
      </p:sp>
      <p:grpSp>
        <p:nvGrpSpPr>
          <p:cNvPr id="3" name="Group 3"/>
          <p:cNvGrpSpPr/>
          <p:nvPr/>
        </p:nvGrpSpPr>
        <p:grpSpPr>
          <a:xfrm>
            <a:off x="793027" y="527467"/>
            <a:ext cx="1500598" cy="1500834"/>
            <a:chOff x="0" y="0"/>
            <a:chExt cx="2000798" cy="2001113"/>
          </a:xfrm>
        </p:grpSpPr>
        <p:grpSp>
          <p:nvGrpSpPr>
            <p:cNvPr id="4" name="Group 4"/>
            <p:cNvGrpSpPr/>
            <p:nvPr/>
          </p:nvGrpSpPr>
          <p:grpSpPr>
            <a:xfrm>
              <a:off x="0" y="0"/>
              <a:ext cx="2000798" cy="2001113"/>
              <a:chOff x="0" y="0"/>
              <a:chExt cx="812800" cy="812928"/>
            </a:xfrm>
          </p:grpSpPr>
          <p:sp>
            <p:nvSpPr>
              <p:cNvPr id="5" name="Freeform 5"/>
              <p:cNvSpPr/>
              <p:nvPr/>
            </p:nvSpPr>
            <p:spPr>
              <a:xfrm>
                <a:off x="1750" y="0"/>
                <a:ext cx="809301" cy="812928"/>
              </a:xfrm>
              <a:custGeom>
                <a:avLst/>
                <a:gdLst/>
                <a:ahLst/>
                <a:cxnLst/>
                <a:rect l="l" t="t" r="r" b="b"/>
                <a:pathLst>
                  <a:path w="809301" h="812928">
                    <a:moveTo>
                      <a:pt x="404650" y="0"/>
                    </a:moveTo>
                    <a:cubicBezTo>
                      <a:pt x="628424" y="1001"/>
                      <a:pt x="809300" y="182687"/>
                      <a:pt x="809300" y="406464"/>
                    </a:cubicBezTo>
                    <a:cubicBezTo>
                      <a:pt x="809300" y="630241"/>
                      <a:pt x="628424" y="811927"/>
                      <a:pt x="404650" y="812928"/>
                    </a:cubicBezTo>
                    <a:cubicBezTo>
                      <a:pt x="180876" y="811927"/>
                      <a:pt x="0" y="630241"/>
                      <a:pt x="0" y="406464"/>
                    </a:cubicBezTo>
                    <a:cubicBezTo>
                      <a:pt x="0" y="182687"/>
                      <a:pt x="180876" y="1001"/>
                      <a:pt x="404650" y="0"/>
                    </a:cubicBezTo>
                    <a:close/>
                  </a:path>
                </a:pathLst>
              </a:custGeom>
              <a:solidFill>
                <a:srgbClr val="008037"/>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7" name="TextBox 7"/>
            <p:cNvSpPr txBox="1"/>
            <p:nvPr/>
          </p:nvSpPr>
          <p:spPr>
            <a:xfrm>
              <a:off x="631875" y="79086"/>
              <a:ext cx="1236744" cy="1498468"/>
            </a:xfrm>
            <a:prstGeom prst="rect">
              <a:avLst/>
            </a:prstGeom>
          </p:spPr>
          <p:txBody>
            <a:bodyPr lIns="0" tIns="0" rIns="0" bIns="0" rtlCol="0" anchor="t">
              <a:spAutoFit/>
            </a:bodyPr>
            <a:lstStyle/>
            <a:p>
              <a:pPr>
                <a:lnSpc>
                  <a:spcPts val="9419"/>
                </a:lnSpc>
              </a:pPr>
              <a:r>
                <a:rPr lang="en-US" sz="6728">
                  <a:solidFill>
                    <a:srgbClr val="FFFFFF"/>
                  </a:solidFill>
                  <a:latin typeface="Open Sans Extra Bold"/>
                </a:rPr>
                <a:t>6</a:t>
              </a:r>
            </a:p>
          </p:txBody>
        </p:sp>
      </p:grpSp>
      <p:pic>
        <p:nvPicPr>
          <p:cNvPr id="8" name="Picture 8"/>
          <p:cNvPicPr>
            <a:picLocks noChangeAspect="1"/>
          </p:cNvPicPr>
          <p:nvPr/>
        </p:nvPicPr>
        <p:blipFill>
          <a:blip r:embed="rId2"/>
          <a:srcRect/>
          <a:stretch>
            <a:fillRect/>
          </a:stretch>
        </p:blipFill>
        <p:spPr>
          <a:xfrm>
            <a:off x="3488846" y="2686923"/>
            <a:ext cx="10506132" cy="4108543"/>
          </a:xfrm>
          <a:prstGeom prst="rect">
            <a:avLst/>
          </a:prstGeom>
        </p:spPr>
      </p:pic>
      <p:sp>
        <p:nvSpPr>
          <p:cNvPr id="9" name="TextBox 9"/>
          <p:cNvSpPr txBox="1"/>
          <p:nvPr/>
        </p:nvSpPr>
        <p:spPr>
          <a:xfrm>
            <a:off x="2503290" y="557041"/>
            <a:ext cx="13281420" cy="1250950"/>
          </a:xfrm>
          <a:prstGeom prst="rect">
            <a:avLst/>
          </a:prstGeom>
        </p:spPr>
        <p:txBody>
          <a:bodyPr lIns="0" tIns="0" rIns="0" bIns="0" rtlCol="0" anchor="t">
            <a:spAutoFit/>
          </a:bodyPr>
          <a:lstStyle/>
          <a:p>
            <a:pPr algn="ctr">
              <a:lnSpc>
                <a:spcPts val="9799"/>
              </a:lnSpc>
            </a:pPr>
            <a:r>
              <a:rPr lang="en-US" sz="6999">
                <a:solidFill>
                  <a:srgbClr val="000000"/>
                </a:solidFill>
                <a:latin typeface="Poppins ExtraBold"/>
              </a:rPr>
              <a:t>Backend- Servicios Rest full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530531" y="183025"/>
            <a:ext cx="11029974" cy="9920950"/>
          </a:xfrm>
          <a:prstGeom prst="rect">
            <a:avLst/>
          </a:prstGeom>
        </p:spPr>
      </p:pic>
      <p:pic>
        <p:nvPicPr>
          <p:cNvPr id="3" name="Picture 3"/>
          <p:cNvPicPr>
            <a:picLocks noChangeAspect="1"/>
          </p:cNvPicPr>
          <p:nvPr/>
        </p:nvPicPr>
        <p:blipFill>
          <a:blip r:embed="rId3"/>
          <a:srcRect/>
          <a:stretch>
            <a:fillRect/>
          </a:stretch>
        </p:blipFill>
        <p:spPr>
          <a:xfrm>
            <a:off x="0" y="2308627"/>
            <a:ext cx="6381745" cy="30145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0" y="9790743"/>
            <a:ext cx="18288000" cy="496257"/>
            <a:chOff x="0" y="0"/>
            <a:chExt cx="4816593" cy="130701"/>
          </a:xfrm>
        </p:grpSpPr>
        <p:sp>
          <p:nvSpPr>
            <p:cNvPr id="3" name="Freeform 3"/>
            <p:cNvSpPr/>
            <p:nvPr/>
          </p:nvSpPr>
          <p:spPr>
            <a:xfrm>
              <a:off x="0" y="0"/>
              <a:ext cx="4816592" cy="130701"/>
            </a:xfrm>
            <a:custGeom>
              <a:avLst/>
              <a:gdLst/>
              <a:ahLst/>
              <a:cxnLst/>
              <a:rect l="l" t="t" r="r" b="b"/>
              <a:pathLst>
                <a:path w="4816592" h="130701">
                  <a:moveTo>
                    <a:pt x="0" y="0"/>
                  </a:moveTo>
                  <a:lnTo>
                    <a:pt x="4816592" y="0"/>
                  </a:lnTo>
                  <a:lnTo>
                    <a:pt x="4816592" y="130701"/>
                  </a:lnTo>
                  <a:lnTo>
                    <a:pt x="0" y="130701"/>
                  </a:ln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200881"/>
            <a:ext cx="18288000" cy="1179724"/>
            <a:chOff x="0" y="0"/>
            <a:chExt cx="24384000" cy="1572965"/>
          </a:xfrm>
        </p:grpSpPr>
        <p:pic>
          <p:nvPicPr>
            <p:cNvPr id="6" name="Picture 6"/>
            <p:cNvPicPr>
              <a:picLocks noChangeAspect="1"/>
            </p:cNvPicPr>
            <p:nvPr/>
          </p:nvPicPr>
          <p:blipFill>
            <a:blip r:embed="rId2">
              <a:alphaModFix amt="21999"/>
            </a:blip>
            <a:srcRect t="44261" b="44261"/>
            <a:stretch>
              <a:fillRect/>
            </a:stretch>
          </p:blipFill>
          <p:spPr>
            <a:xfrm>
              <a:off x="0" y="0"/>
              <a:ext cx="24384000" cy="1572965"/>
            </a:xfrm>
            <a:prstGeom prst="rect">
              <a:avLst/>
            </a:prstGeom>
          </p:spPr>
        </p:pic>
      </p:grpSp>
      <p:grpSp>
        <p:nvGrpSpPr>
          <p:cNvPr id="7" name="Group 7"/>
          <p:cNvGrpSpPr/>
          <p:nvPr/>
        </p:nvGrpSpPr>
        <p:grpSpPr>
          <a:xfrm>
            <a:off x="1543326" y="759317"/>
            <a:ext cx="1500598" cy="1500834"/>
            <a:chOff x="0" y="0"/>
            <a:chExt cx="2000798" cy="2001113"/>
          </a:xfrm>
        </p:grpSpPr>
        <p:grpSp>
          <p:nvGrpSpPr>
            <p:cNvPr id="8" name="Group 8"/>
            <p:cNvGrpSpPr/>
            <p:nvPr/>
          </p:nvGrpSpPr>
          <p:grpSpPr>
            <a:xfrm>
              <a:off x="0" y="0"/>
              <a:ext cx="2000798" cy="2001113"/>
              <a:chOff x="0" y="0"/>
              <a:chExt cx="812800" cy="812928"/>
            </a:xfrm>
          </p:grpSpPr>
          <p:sp>
            <p:nvSpPr>
              <p:cNvPr id="9" name="Freeform 9"/>
              <p:cNvSpPr/>
              <p:nvPr/>
            </p:nvSpPr>
            <p:spPr>
              <a:xfrm>
                <a:off x="1750" y="0"/>
                <a:ext cx="809301" cy="812928"/>
              </a:xfrm>
              <a:custGeom>
                <a:avLst/>
                <a:gdLst/>
                <a:ahLst/>
                <a:cxnLst/>
                <a:rect l="l" t="t" r="r" b="b"/>
                <a:pathLst>
                  <a:path w="809301" h="812928">
                    <a:moveTo>
                      <a:pt x="404650" y="0"/>
                    </a:moveTo>
                    <a:cubicBezTo>
                      <a:pt x="628424" y="1001"/>
                      <a:pt x="809300" y="182687"/>
                      <a:pt x="809300" y="406464"/>
                    </a:cubicBezTo>
                    <a:cubicBezTo>
                      <a:pt x="809300" y="630241"/>
                      <a:pt x="628424" y="811927"/>
                      <a:pt x="404650" y="812928"/>
                    </a:cubicBezTo>
                    <a:cubicBezTo>
                      <a:pt x="180876" y="811927"/>
                      <a:pt x="0" y="630241"/>
                      <a:pt x="0" y="406464"/>
                    </a:cubicBezTo>
                    <a:cubicBezTo>
                      <a:pt x="0" y="182687"/>
                      <a:pt x="180876" y="1001"/>
                      <a:pt x="404650" y="0"/>
                    </a:cubicBezTo>
                    <a:close/>
                  </a:path>
                </a:pathLst>
              </a:custGeom>
              <a:solidFill>
                <a:srgbClr val="008037"/>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631875" y="79086"/>
              <a:ext cx="1236744" cy="1498468"/>
            </a:xfrm>
            <a:prstGeom prst="rect">
              <a:avLst/>
            </a:prstGeom>
          </p:spPr>
          <p:txBody>
            <a:bodyPr lIns="0" tIns="0" rIns="0" bIns="0" rtlCol="0" anchor="t">
              <a:spAutoFit/>
            </a:bodyPr>
            <a:lstStyle/>
            <a:p>
              <a:pPr>
                <a:lnSpc>
                  <a:spcPts val="9419"/>
                </a:lnSpc>
              </a:pPr>
              <a:r>
                <a:rPr lang="en-US" sz="6728">
                  <a:solidFill>
                    <a:srgbClr val="FFFFFF"/>
                  </a:solidFill>
                  <a:latin typeface="Open Sans Extra Bold"/>
                </a:rPr>
                <a:t>8</a:t>
              </a:r>
            </a:p>
          </p:txBody>
        </p:sp>
      </p:grpSp>
      <p:sp>
        <p:nvSpPr>
          <p:cNvPr id="13" name="TextBox 13"/>
          <p:cNvSpPr txBox="1"/>
          <p:nvPr/>
        </p:nvSpPr>
        <p:spPr>
          <a:xfrm>
            <a:off x="3750048" y="838200"/>
            <a:ext cx="10787905" cy="1250950"/>
          </a:xfrm>
          <a:prstGeom prst="rect">
            <a:avLst/>
          </a:prstGeom>
        </p:spPr>
        <p:txBody>
          <a:bodyPr lIns="0" tIns="0" rIns="0" bIns="0" rtlCol="0" anchor="t">
            <a:spAutoFit/>
          </a:bodyPr>
          <a:lstStyle/>
          <a:p>
            <a:pPr algn="ctr">
              <a:lnSpc>
                <a:spcPts val="9799"/>
              </a:lnSpc>
            </a:pPr>
            <a:r>
              <a:rPr lang="en-US" sz="6999">
                <a:solidFill>
                  <a:srgbClr val="000000"/>
                </a:solidFill>
                <a:latin typeface="Poppins ExtraBold"/>
              </a:rPr>
              <a:t>Collection del Postman </a:t>
            </a:r>
          </a:p>
        </p:txBody>
      </p:sp>
      <p:pic>
        <p:nvPicPr>
          <p:cNvPr id="15" name="Imagen 14">
            <a:extLst>
              <a:ext uri="{FF2B5EF4-FFF2-40B4-BE49-F238E27FC236}">
                <a16:creationId xmlns:a16="http://schemas.microsoft.com/office/drawing/2014/main" id="{FDB6CF41-9049-F78F-095F-7DB407BB23C6}"/>
              </a:ext>
            </a:extLst>
          </p:cNvPr>
          <p:cNvPicPr>
            <a:picLocks noChangeAspect="1"/>
          </p:cNvPicPr>
          <p:nvPr/>
        </p:nvPicPr>
        <p:blipFill>
          <a:blip r:embed="rId3"/>
          <a:stretch>
            <a:fillRect/>
          </a:stretch>
        </p:blipFill>
        <p:spPr>
          <a:xfrm>
            <a:off x="4419600" y="3086100"/>
            <a:ext cx="8305800" cy="5629415"/>
          </a:xfrm>
          <a:prstGeom prst="rect">
            <a:avLst/>
          </a:prstGeom>
        </p:spPr>
      </p:pic>
      <p:sp>
        <p:nvSpPr>
          <p:cNvPr id="18" name="CuadroTexto 17">
            <a:extLst>
              <a:ext uri="{FF2B5EF4-FFF2-40B4-BE49-F238E27FC236}">
                <a16:creationId xmlns:a16="http://schemas.microsoft.com/office/drawing/2014/main" id="{A0BE8C35-A9D9-2161-0173-BCA98C2ED5BF}"/>
              </a:ext>
            </a:extLst>
          </p:cNvPr>
          <p:cNvSpPr txBox="1"/>
          <p:nvPr/>
        </p:nvSpPr>
        <p:spPr>
          <a:xfrm>
            <a:off x="6019800" y="1998106"/>
            <a:ext cx="5638800" cy="1015663"/>
          </a:xfrm>
          <a:prstGeom prst="rect">
            <a:avLst/>
          </a:prstGeom>
          <a:noFill/>
        </p:spPr>
        <p:txBody>
          <a:bodyPr wrap="square" rtlCol="0">
            <a:spAutoFit/>
          </a:bodyPr>
          <a:lstStyle/>
          <a:p>
            <a:r>
              <a:rPr lang="es-MX" sz="6000" b="1" u="sng" dirty="0"/>
              <a:t>LISTAR  CLIENTES</a:t>
            </a:r>
            <a:endParaRPr lang="es-PE" sz="6000" b="1" u="sng"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1F834A4-7ECE-2EF1-3401-424C5AE5E5E9}"/>
              </a:ext>
            </a:extLst>
          </p:cNvPr>
          <p:cNvPicPr>
            <a:picLocks noChangeAspect="1"/>
          </p:cNvPicPr>
          <p:nvPr/>
        </p:nvPicPr>
        <p:blipFill rotWithShape="1">
          <a:blip r:embed="rId2"/>
          <a:srcRect l="7181" r="23878"/>
          <a:stretch/>
        </p:blipFill>
        <p:spPr>
          <a:xfrm>
            <a:off x="304800" y="2857500"/>
            <a:ext cx="7315200" cy="6353175"/>
          </a:xfrm>
          <a:prstGeom prst="rect">
            <a:avLst/>
          </a:prstGeom>
        </p:spPr>
      </p:pic>
      <p:pic>
        <p:nvPicPr>
          <p:cNvPr id="5" name="Imagen 4">
            <a:extLst>
              <a:ext uri="{FF2B5EF4-FFF2-40B4-BE49-F238E27FC236}">
                <a16:creationId xmlns:a16="http://schemas.microsoft.com/office/drawing/2014/main" id="{306C51D3-8CEB-C01B-B0C1-0603999DB17D}"/>
              </a:ext>
            </a:extLst>
          </p:cNvPr>
          <p:cNvPicPr>
            <a:picLocks noChangeAspect="1"/>
          </p:cNvPicPr>
          <p:nvPr/>
        </p:nvPicPr>
        <p:blipFill rotWithShape="1">
          <a:blip r:embed="rId3"/>
          <a:srcRect l="8040" r="8407"/>
          <a:stretch/>
        </p:blipFill>
        <p:spPr>
          <a:xfrm>
            <a:off x="8229600" y="2834640"/>
            <a:ext cx="9144000" cy="6351961"/>
          </a:xfrm>
          <a:prstGeom prst="rect">
            <a:avLst/>
          </a:prstGeom>
        </p:spPr>
      </p:pic>
      <p:sp>
        <p:nvSpPr>
          <p:cNvPr id="6" name="CuadroTexto 5">
            <a:extLst>
              <a:ext uri="{FF2B5EF4-FFF2-40B4-BE49-F238E27FC236}">
                <a16:creationId xmlns:a16="http://schemas.microsoft.com/office/drawing/2014/main" id="{26543250-0B40-5560-9C6B-FBAE5A2342D4}"/>
              </a:ext>
            </a:extLst>
          </p:cNvPr>
          <p:cNvSpPr txBox="1"/>
          <p:nvPr/>
        </p:nvSpPr>
        <p:spPr>
          <a:xfrm>
            <a:off x="609600" y="571500"/>
            <a:ext cx="5638800" cy="1938992"/>
          </a:xfrm>
          <a:prstGeom prst="rect">
            <a:avLst/>
          </a:prstGeom>
          <a:noFill/>
        </p:spPr>
        <p:txBody>
          <a:bodyPr wrap="square" rtlCol="0">
            <a:spAutoFit/>
          </a:bodyPr>
          <a:lstStyle/>
          <a:p>
            <a:pPr algn="ctr"/>
            <a:r>
              <a:rPr lang="es-MX" sz="6000" b="1" u="sng" dirty="0"/>
              <a:t>LISTAR  CLIENTES POR ID</a:t>
            </a:r>
            <a:endParaRPr lang="es-PE" sz="6000" b="1" u="sng" dirty="0"/>
          </a:p>
        </p:txBody>
      </p:sp>
      <p:sp>
        <p:nvSpPr>
          <p:cNvPr id="7" name="CuadroTexto 6">
            <a:extLst>
              <a:ext uri="{FF2B5EF4-FFF2-40B4-BE49-F238E27FC236}">
                <a16:creationId xmlns:a16="http://schemas.microsoft.com/office/drawing/2014/main" id="{E032E11E-6C03-4535-71D6-FD9085593DFB}"/>
              </a:ext>
            </a:extLst>
          </p:cNvPr>
          <p:cNvSpPr txBox="1"/>
          <p:nvPr/>
        </p:nvSpPr>
        <p:spPr>
          <a:xfrm>
            <a:off x="9829800" y="576943"/>
            <a:ext cx="5638800" cy="1015663"/>
          </a:xfrm>
          <a:prstGeom prst="rect">
            <a:avLst/>
          </a:prstGeom>
          <a:noFill/>
        </p:spPr>
        <p:txBody>
          <a:bodyPr wrap="square" rtlCol="0">
            <a:spAutoFit/>
          </a:bodyPr>
          <a:lstStyle/>
          <a:p>
            <a:pPr algn="ctr"/>
            <a:r>
              <a:rPr lang="es-MX" sz="6000" b="1" u="sng" dirty="0"/>
              <a:t>CREAR  CLIENTE </a:t>
            </a:r>
            <a:endParaRPr lang="es-PE" sz="6000" b="1" u="sng"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D0E580-B887-103F-F7AD-78C2A30A3283}"/>
              </a:ext>
            </a:extLst>
          </p:cNvPr>
          <p:cNvPicPr>
            <a:picLocks noChangeAspect="1"/>
          </p:cNvPicPr>
          <p:nvPr/>
        </p:nvPicPr>
        <p:blipFill rotWithShape="1">
          <a:blip r:embed="rId2"/>
          <a:srcRect l="8216" r="17087"/>
          <a:stretch/>
        </p:blipFill>
        <p:spPr>
          <a:xfrm>
            <a:off x="533400" y="3009900"/>
            <a:ext cx="7620000" cy="6124575"/>
          </a:xfrm>
          <a:prstGeom prst="rect">
            <a:avLst/>
          </a:prstGeom>
        </p:spPr>
      </p:pic>
      <p:pic>
        <p:nvPicPr>
          <p:cNvPr id="5" name="Imagen 4">
            <a:extLst>
              <a:ext uri="{FF2B5EF4-FFF2-40B4-BE49-F238E27FC236}">
                <a16:creationId xmlns:a16="http://schemas.microsoft.com/office/drawing/2014/main" id="{403E4C1F-FFFE-D95D-F7B9-E808282FD71F}"/>
              </a:ext>
            </a:extLst>
          </p:cNvPr>
          <p:cNvPicPr>
            <a:picLocks noChangeAspect="1"/>
          </p:cNvPicPr>
          <p:nvPr/>
        </p:nvPicPr>
        <p:blipFill>
          <a:blip r:embed="rId3"/>
          <a:stretch>
            <a:fillRect/>
          </a:stretch>
        </p:blipFill>
        <p:spPr>
          <a:xfrm>
            <a:off x="8534400" y="4457700"/>
            <a:ext cx="9571703"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F13CC285-F278-90C0-B745-9ABE51F2FE08}"/>
              </a:ext>
            </a:extLst>
          </p:cNvPr>
          <p:cNvSpPr txBox="1"/>
          <p:nvPr/>
        </p:nvSpPr>
        <p:spPr>
          <a:xfrm>
            <a:off x="5867400" y="723900"/>
            <a:ext cx="5638800" cy="1938992"/>
          </a:xfrm>
          <a:prstGeom prst="rect">
            <a:avLst/>
          </a:prstGeom>
          <a:noFill/>
        </p:spPr>
        <p:txBody>
          <a:bodyPr wrap="square" rtlCol="0">
            <a:spAutoFit/>
          </a:bodyPr>
          <a:lstStyle/>
          <a:p>
            <a:pPr algn="ctr"/>
            <a:r>
              <a:rPr lang="es-MX" sz="6000" b="1" u="sng" dirty="0"/>
              <a:t>ACTUALIZAR  CLIENTE </a:t>
            </a:r>
            <a:endParaRPr lang="es-PE" sz="6000" b="1" u="sng" dirty="0"/>
          </a:p>
        </p:txBody>
      </p:sp>
    </p:spTree>
    <p:extLst>
      <p:ext uri="{BB962C8B-B14F-4D97-AF65-F5344CB8AC3E}">
        <p14:creationId xmlns:p14="http://schemas.microsoft.com/office/powerpoint/2010/main" val="3213532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DBDDB91-A4EE-7FC6-D51E-57FEC0289454}"/>
              </a:ext>
            </a:extLst>
          </p:cNvPr>
          <p:cNvPicPr>
            <a:picLocks noChangeAspect="1"/>
          </p:cNvPicPr>
          <p:nvPr/>
        </p:nvPicPr>
        <p:blipFill>
          <a:blip r:embed="rId2"/>
          <a:stretch>
            <a:fillRect/>
          </a:stretch>
        </p:blipFill>
        <p:spPr>
          <a:xfrm>
            <a:off x="228601" y="1784360"/>
            <a:ext cx="9753600" cy="5930889"/>
          </a:xfrm>
          <a:prstGeom prst="rect">
            <a:avLst/>
          </a:prstGeom>
        </p:spPr>
      </p:pic>
      <p:pic>
        <p:nvPicPr>
          <p:cNvPr id="5" name="Imagen 4">
            <a:extLst>
              <a:ext uri="{FF2B5EF4-FFF2-40B4-BE49-F238E27FC236}">
                <a16:creationId xmlns:a16="http://schemas.microsoft.com/office/drawing/2014/main" id="{FDF01E9E-4DFC-4078-FDE0-1AD1BA3C7181}"/>
              </a:ext>
            </a:extLst>
          </p:cNvPr>
          <p:cNvPicPr>
            <a:picLocks noChangeAspect="1"/>
          </p:cNvPicPr>
          <p:nvPr/>
        </p:nvPicPr>
        <p:blipFill rotWithShape="1">
          <a:blip r:embed="rId3"/>
          <a:srcRect l="4362" t="13408" r="6461" b="15084"/>
          <a:stretch/>
        </p:blipFill>
        <p:spPr>
          <a:xfrm>
            <a:off x="9982202" y="3137263"/>
            <a:ext cx="8077198" cy="1981200"/>
          </a:xfrm>
          <a:prstGeom prst="rect">
            <a:avLst/>
          </a:prstGeom>
        </p:spPr>
      </p:pic>
    </p:spTree>
    <p:extLst>
      <p:ext uri="{BB962C8B-B14F-4D97-AF65-F5344CB8AC3E}">
        <p14:creationId xmlns:p14="http://schemas.microsoft.com/office/powerpoint/2010/main" val="382420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0" y="1152916"/>
            <a:ext cx="20142257" cy="5374730"/>
            <a:chOff x="0" y="0"/>
            <a:chExt cx="5304956" cy="1415567"/>
          </a:xfrm>
        </p:grpSpPr>
        <p:sp>
          <p:nvSpPr>
            <p:cNvPr id="3" name="Freeform 3"/>
            <p:cNvSpPr/>
            <p:nvPr/>
          </p:nvSpPr>
          <p:spPr>
            <a:xfrm>
              <a:off x="0" y="0"/>
              <a:ext cx="5304956" cy="1415567"/>
            </a:xfrm>
            <a:custGeom>
              <a:avLst/>
              <a:gdLst/>
              <a:ahLst/>
              <a:cxnLst/>
              <a:rect l="l" t="t" r="r" b="b"/>
              <a:pathLst>
                <a:path w="5304956" h="1415567">
                  <a:moveTo>
                    <a:pt x="0" y="0"/>
                  </a:moveTo>
                  <a:lnTo>
                    <a:pt x="5304956" y="0"/>
                  </a:lnTo>
                  <a:lnTo>
                    <a:pt x="5304956" y="1415567"/>
                  </a:lnTo>
                  <a:lnTo>
                    <a:pt x="0" y="1415567"/>
                  </a:lnTo>
                  <a:close/>
                </a:path>
              </a:pathLst>
            </a:custGeom>
            <a:solidFill>
              <a:srgbClr val="016B2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2310" y="1152916"/>
            <a:ext cx="18288000" cy="4721067"/>
            <a:chOff x="0" y="0"/>
            <a:chExt cx="24384000" cy="6294756"/>
          </a:xfrm>
        </p:grpSpPr>
        <p:pic>
          <p:nvPicPr>
            <p:cNvPr id="6" name="Picture 6"/>
            <p:cNvPicPr>
              <a:picLocks noChangeAspect="1"/>
            </p:cNvPicPr>
            <p:nvPr/>
          </p:nvPicPr>
          <p:blipFill>
            <a:blip r:embed="rId2">
              <a:alphaModFix amt="21999"/>
            </a:blip>
            <a:srcRect t="28145" b="28145"/>
            <a:stretch>
              <a:fillRect/>
            </a:stretch>
          </p:blipFill>
          <p:spPr>
            <a:xfrm>
              <a:off x="0" y="0"/>
              <a:ext cx="24384000" cy="6294756"/>
            </a:xfrm>
            <a:prstGeom prst="rect">
              <a:avLst/>
            </a:prstGeom>
          </p:spPr>
        </p:pic>
      </p:grpSp>
      <p:sp>
        <p:nvSpPr>
          <p:cNvPr id="7" name="TextBox 7"/>
          <p:cNvSpPr txBox="1"/>
          <p:nvPr/>
        </p:nvSpPr>
        <p:spPr>
          <a:xfrm>
            <a:off x="5761932" y="4908396"/>
            <a:ext cx="7591074" cy="1619250"/>
          </a:xfrm>
          <a:prstGeom prst="rect">
            <a:avLst/>
          </a:prstGeom>
        </p:spPr>
        <p:txBody>
          <a:bodyPr lIns="0" tIns="0" rIns="0" bIns="0" rtlCol="0" anchor="t">
            <a:spAutoFit/>
          </a:bodyPr>
          <a:lstStyle/>
          <a:p>
            <a:pPr algn="ctr">
              <a:lnSpc>
                <a:spcPts val="12599"/>
              </a:lnSpc>
            </a:pPr>
            <a:r>
              <a:rPr lang="en-US" sz="9000">
                <a:solidFill>
                  <a:srgbClr val="FFFFFF"/>
                </a:solidFill>
                <a:latin typeface="Poppins ExtraBold"/>
              </a:rPr>
              <a:t>Gracias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897450" y="5943488"/>
            <a:ext cx="19756567" cy="5795456"/>
            <a:chOff x="0" y="0"/>
            <a:chExt cx="5203376" cy="1526375"/>
          </a:xfrm>
        </p:grpSpPr>
        <p:sp>
          <p:nvSpPr>
            <p:cNvPr id="3" name="Freeform 3"/>
            <p:cNvSpPr/>
            <p:nvPr/>
          </p:nvSpPr>
          <p:spPr>
            <a:xfrm>
              <a:off x="0" y="0"/>
              <a:ext cx="5203376" cy="1526375"/>
            </a:xfrm>
            <a:custGeom>
              <a:avLst/>
              <a:gdLst/>
              <a:ahLst/>
              <a:cxnLst/>
              <a:rect l="l" t="t" r="r" b="b"/>
              <a:pathLst>
                <a:path w="5203376" h="1526375">
                  <a:moveTo>
                    <a:pt x="0" y="0"/>
                  </a:moveTo>
                  <a:lnTo>
                    <a:pt x="5203376" y="0"/>
                  </a:lnTo>
                  <a:lnTo>
                    <a:pt x="5203376" y="1526375"/>
                  </a:lnTo>
                  <a:lnTo>
                    <a:pt x="0" y="1526375"/>
                  </a:ln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0921"/>
            <a:ext cx="18288000" cy="10165158"/>
            <a:chOff x="0" y="0"/>
            <a:chExt cx="24384000" cy="13553544"/>
          </a:xfrm>
        </p:grpSpPr>
        <p:pic>
          <p:nvPicPr>
            <p:cNvPr id="6" name="Picture 6"/>
            <p:cNvPicPr>
              <a:picLocks noChangeAspect="1"/>
            </p:cNvPicPr>
            <p:nvPr/>
          </p:nvPicPr>
          <p:blipFill>
            <a:blip r:embed="rId2">
              <a:alphaModFix amt="21999"/>
            </a:blip>
            <a:srcRect t="8312" b="8312"/>
            <a:stretch>
              <a:fillRect/>
            </a:stretch>
          </p:blipFill>
          <p:spPr>
            <a:xfrm>
              <a:off x="0" y="0"/>
              <a:ext cx="24384000" cy="13553544"/>
            </a:xfrm>
            <a:prstGeom prst="rect">
              <a:avLst/>
            </a:prstGeom>
          </p:spPr>
        </p:pic>
      </p:grpSp>
      <p:pic>
        <p:nvPicPr>
          <p:cNvPr id="7" name="Picture 7"/>
          <p:cNvPicPr>
            <a:picLocks noChangeAspect="1"/>
          </p:cNvPicPr>
          <p:nvPr/>
        </p:nvPicPr>
        <p:blipFill>
          <a:blip r:embed="rId3"/>
          <a:srcRect t="62297" r="47668"/>
          <a:stretch>
            <a:fillRect/>
          </a:stretch>
        </p:blipFill>
        <p:spPr>
          <a:xfrm>
            <a:off x="947188" y="6367126"/>
            <a:ext cx="5387805" cy="2283771"/>
          </a:xfrm>
          <a:prstGeom prst="rect">
            <a:avLst/>
          </a:prstGeom>
        </p:spPr>
      </p:pic>
      <p:pic>
        <p:nvPicPr>
          <p:cNvPr id="8" name="Picture 8"/>
          <p:cNvPicPr>
            <a:picLocks noChangeAspect="1"/>
          </p:cNvPicPr>
          <p:nvPr/>
        </p:nvPicPr>
        <p:blipFill>
          <a:blip r:embed="rId4"/>
          <a:srcRect t="60105" r="63295"/>
          <a:stretch>
            <a:fillRect/>
          </a:stretch>
        </p:blipFill>
        <p:spPr>
          <a:xfrm>
            <a:off x="13574985" y="6241678"/>
            <a:ext cx="3778863" cy="2416543"/>
          </a:xfrm>
          <a:prstGeom prst="rect">
            <a:avLst/>
          </a:prstGeom>
        </p:spPr>
      </p:pic>
      <p:pic>
        <p:nvPicPr>
          <p:cNvPr id="9" name="Picture 9"/>
          <p:cNvPicPr>
            <a:picLocks noChangeAspect="1"/>
          </p:cNvPicPr>
          <p:nvPr/>
        </p:nvPicPr>
        <p:blipFill>
          <a:blip r:embed="rId4"/>
          <a:srcRect l="6165" t="62297" r="47668"/>
          <a:stretch>
            <a:fillRect/>
          </a:stretch>
        </p:blipFill>
        <p:spPr>
          <a:xfrm>
            <a:off x="6334994" y="6341460"/>
            <a:ext cx="4753084" cy="2283771"/>
          </a:xfrm>
          <a:prstGeom prst="rect">
            <a:avLst/>
          </a:prstGeom>
        </p:spPr>
      </p:pic>
      <p:pic>
        <p:nvPicPr>
          <p:cNvPr id="10" name="Picture 10"/>
          <p:cNvPicPr>
            <a:picLocks noChangeAspect="1"/>
          </p:cNvPicPr>
          <p:nvPr/>
        </p:nvPicPr>
        <p:blipFill>
          <a:blip r:embed="rId4"/>
          <a:srcRect l="28176" t="62297" r="47668"/>
          <a:stretch>
            <a:fillRect/>
          </a:stretch>
        </p:blipFill>
        <p:spPr>
          <a:xfrm>
            <a:off x="11088078" y="6341460"/>
            <a:ext cx="2486907" cy="2283771"/>
          </a:xfrm>
          <a:prstGeom prst="rect">
            <a:avLst/>
          </a:prstGeom>
        </p:spPr>
      </p:pic>
      <p:grpSp>
        <p:nvGrpSpPr>
          <p:cNvPr id="11" name="Group 11"/>
          <p:cNvGrpSpPr/>
          <p:nvPr/>
        </p:nvGrpSpPr>
        <p:grpSpPr>
          <a:xfrm>
            <a:off x="1225875" y="6341460"/>
            <a:ext cx="16127973" cy="2009424"/>
            <a:chOff x="0" y="0"/>
            <a:chExt cx="4247697" cy="529231"/>
          </a:xfrm>
        </p:grpSpPr>
        <p:sp>
          <p:nvSpPr>
            <p:cNvPr id="12" name="Freeform 12"/>
            <p:cNvSpPr/>
            <p:nvPr/>
          </p:nvSpPr>
          <p:spPr>
            <a:xfrm>
              <a:off x="0" y="0"/>
              <a:ext cx="4247697" cy="529231"/>
            </a:xfrm>
            <a:custGeom>
              <a:avLst/>
              <a:gdLst/>
              <a:ahLst/>
              <a:cxnLst/>
              <a:rect l="l" t="t" r="r" b="b"/>
              <a:pathLst>
                <a:path w="4247697" h="529231">
                  <a:moveTo>
                    <a:pt x="0" y="0"/>
                  </a:moveTo>
                  <a:lnTo>
                    <a:pt x="4247697" y="0"/>
                  </a:lnTo>
                  <a:lnTo>
                    <a:pt x="4247697" y="529231"/>
                  </a:lnTo>
                  <a:lnTo>
                    <a:pt x="0" y="529231"/>
                  </a:lnTo>
                  <a:close/>
                </a:path>
              </a:pathLst>
            </a:custGeom>
            <a:solidFill>
              <a:srgbClr val="F5F5F5"/>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940842" y="1168975"/>
            <a:ext cx="6512010" cy="1250950"/>
          </a:xfrm>
          <a:prstGeom prst="rect">
            <a:avLst/>
          </a:prstGeom>
        </p:spPr>
        <p:txBody>
          <a:bodyPr lIns="0" tIns="0" rIns="0" bIns="0" rtlCol="0" anchor="t">
            <a:spAutoFit/>
          </a:bodyPr>
          <a:lstStyle/>
          <a:p>
            <a:pPr algn="ctr">
              <a:lnSpc>
                <a:spcPts val="9799"/>
              </a:lnSpc>
            </a:pPr>
            <a:r>
              <a:rPr lang="en-US" sz="6999">
                <a:solidFill>
                  <a:srgbClr val="000000"/>
                </a:solidFill>
                <a:latin typeface="Poppins ExtraBold"/>
              </a:rPr>
              <a:t>Integrantes</a:t>
            </a:r>
          </a:p>
        </p:txBody>
      </p:sp>
      <p:sp>
        <p:nvSpPr>
          <p:cNvPr id="15" name="TextBox 15"/>
          <p:cNvSpPr txBox="1"/>
          <p:nvPr/>
        </p:nvSpPr>
        <p:spPr>
          <a:xfrm>
            <a:off x="1344266" y="6891994"/>
            <a:ext cx="4419071" cy="958929"/>
          </a:xfrm>
          <a:prstGeom prst="rect">
            <a:avLst/>
          </a:prstGeom>
        </p:spPr>
        <p:txBody>
          <a:bodyPr lIns="0" tIns="0" rIns="0" bIns="0" rtlCol="0" anchor="t">
            <a:spAutoFit/>
          </a:bodyPr>
          <a:lstStyle/>
          <a:p>
            <a:pPr algn="ctr">
              <a:lnSpc>
                <a:spcPts val="3894"/>
              </a:lnSpc>
            </a:pPr>
            <a:r>
              <a:rPr lang="en-US" sz="2781" dirty="0">
                <a:solidFill>
                  <a:srgbClr val="000000"/>
                </a:solidFill>
                <a:latin typeface="Open Sans Light Bold"/>
              </a:rPr>
              <a:t>Campos Cabrera, </a:t>
            </a:r>
            <a:r>
              <a:rPr lang="en-US" sz="2781" dirty="0" err="1">
                <a:solidFill>
                  <a:srgbClr val="000000"/>
                </a:solidFill>
                <a:latin typeface="Open Sans Light Bold"/>
              </a:rPr>
              <a:t>Gianina</a:t>
            </a:r>
            <a:r>
              <a:rPr lang="en-US" sz="2781" dirty="0">
                <a:solidFill>
                  <a:srgbClr val="000000"/>
                </a:solidFill>
                <a:latin typeface="Open Sans Light Bold"/>
              </a:rPr>
              <a:t> Mercedes </a:t>
            </a:r>
          </a:p>
        </p:txBody>
      </p:sp>
      <p:sp>
        <p:nvSpPr>
          <p:cNvPr id="16" name="TextBox 16"/>
          <p:cNvSpPr txBox="1"/>
          <p:nvPr/>
        </p:nvSpPr>
        <p:spPr>
          <a:xfrm>
            <a:off x="13574985" y="6960405"/>
            <a:ext cx="3289468" cy="958929"/>
          </a:xfrm>
          <a:prstGeom prst="rect">
            <a:avLst/>
          </a:prstGeom>
        </p:spPr>
        <p:txBody>
          <a:bodyPr lIns="0" tIns="0" rIns="0" bIns="0" rtlCol="0" anchor="t">
            <a:spAutoFit/>
          </a:bodyPr>
          <a:lstStyle/>
          <a:p>
            <a:pPr algn="ctr">
              <a:lnSpc>
                <a:spcPts val="3894"/>
              </a:lnSpc>
            </a:pPr>
            <a:r>
              <a:rPr lang="en-US" sz="2781" dirty="0" err="1">
                <a:solidFill>
                  <a:srgbClr val="000000"/>
                </a:solidFill>
                <a:latin typeface="Open Sans Light Bold"/>
              </a:rPr>
              <a:t>Pachacama</a:t>
            </a:r>
            <a:r>
              <a:rPr lang="en-US" sz="2781" dirty="0">
                <a:solidFill>
                  <a:srgbClr val="000000"/>
                </a:solidFill>
                <a:latin typeface="Open Sans Light Bold"/>
              </a:rPr>
              <a:t> </a:t>
            </a:r>
            <a:r>
              <a:rPr lang="en-US" sz="2781" dirty="0" err="1">
                <a:solidFill>
                  <a:srgbClr val="000000"/>
                </a:solidFill>
                <a:latin typeface="Open Sans Light Bold"/>
              </a:rPr>
              <a:t>Coscco</a:t>
            </a:r>
            <a:r>
              <a:rPr lang="en-US" sz="2781" dirty="0">
                <a:solidFill>
                  <a:srgbClr val="000000"/>
                </a:solidFill>
                <a:latin typeface="Open Sans Light Bold"/>
              </a:rPr>
              <a:t>, Teodora</a:t>
            </a:r>
          </a:p>
        </p:txBody>
      </p:sp>
      <p:sp>
        <p:nvSpPr>
          <p:cNvPr id="17" name="TextBox 17"/>
          <p:cNvSpPr txBox="1"/>
          <p:nvPr/>
        </p:nvSpPr>
        <p:spPr>
          <a:xfrm>
            <a:off x="9699695" y="6980069"/>
            <a:ext cx="2776766" cy="958929"/>
          </a:xfrm>
          <a:prstGeom prst="rect">
            <a:avLst/>
          </a:prstGeom>
        </p:spPr>
        <p:txBody>
          <a:bodyPr lIns="0" tIns="0" rIns="0" bIns="0" rtlCol="0" anchor="t">
            <a:spAutoFit/>
          </a:bodyPr>
          <a:lstStyle/>
          <a:p>
            <a:pPr algn="ctr">
              <a:lnSpc>
                <a:spcPts val="3894"/>
              </a:lnSpc>
            </a:pPr>
            <a:r>
              <a:rPr lang="en-US" sz="2781" dirty="0" err="1">
                <a:solidFill>
                  <a:srgbClr val="000000"/>
                </a:solidFill>
                <a:latin typeface="Open Sans Light Bold"/>
              </a:rPr>
              <a:t>Idme</a:t>
            </a:r>
            <a:r>
              <a:rPr lang="en-US" sz="2781" dirty="0">
                <a:solidFill>
                  <a:srgbClr val="000000"/>
                </a:solidFill>
                <a:latin typeface="Open Sans Light Bold"/>
              </a:rPr>
              <a:t> Vasquez, Alexander </a:t>
            </a:r>
          </a:p>
        </p:txBody>
      </p:sp>
      <p:sp>
        <p:nvSpPr>
          <p:cNvPr id="18" name="TextBox 18"/>
          <p:cNvSpPr txBox="1"/>
          <p:nvPr/>
        </p:nvSpPr>
        <p:spPr>
          <a:xfrm>
            <a:off x="5940842" y="6960405"/>
            <a:ext cx="2776766" cy="958929"/>
          </a:xfrm>
          <a:prstGeom prst="rect">
            <a:avLst/>
          </a:prstGeom>
        </p:spPr>
        <p:txBody>
          <a:bodyPr lIns="0" tIns="0" rIns="0" bIns="0" rtlCol="0" anchor="t">
            <a:spAutoFit/>
          </a:bodyPr>
          <a:lstStyle/>
          <a:p>
            <a:pPr algn="ctr">
              <a:lnSpc>
                <a:spcPts val="3894"/>
              </a:lnSpc>
            </a:pPr>
            <a:r>
              <a:rPr lang="en-US" sz="2781" dirty="0">
                <a:solidFill>
                  <a:srgbClr val="000000"/>
                </a:solidFill>
                <a:latin typeface="Open Sans Light Bold"/>
              </a:rPr>
              <a:t>Durand Felipa, Luis Gerardo </a:t>
            </a:r>
          </a:p>
        </p:txBody>
      </p:sp>
      <p:sp>
        <p:nvSpPr>
          <p:cNvPr id="19" name="TextBox 19"/>
          <p:cNvSpPr txBox="1"/>
          <p:nvPr/>
        </p:nvSpPr>
        <p:spPr>
          <a:xfrm>
            <a:off x="5763337" y="8439279"/>
            <a:ext cx="11691384" cy="138430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Rajdhani Bold"/>
              </a:rPr>
              <a:t>Docente: Jemsun Alexis Tamayo Tello</a:t>
            </a:r>
          </a:p>
          <a:p>
            <a:pPr algn="ctr">
              <a:lnSpc>
                <a:spcPts val="5599"/>
              </a:lnSpc>
              <a:spcBef>
                <a:spcPct val="0"/>
              </a:spcBef>
            </a:pPr>
            <a:r>
              <a:rPr lang="en-US" sz="3999">
                <a:solidFill>
                  <a:srgbClr val="FFFFFF"/>
                </a:solidFill>
                <a:latin typeface="Rajdhani Bold"/>
              </a:rPr>
              <a:t>           Curso: Desarrollo Avanzado de Aplicaciones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11855288" y="-1412729"/>
            <a:ext cx="8101224" cy="12999500"/>
            <a:chOff x="0" y="0"/>
            <a:chExt cx="2133656" cy="3423737"/>
          </a:xfrm>
        </p:grpSpPr>
        <p:sp>
          <p:nvSpPr>
            <p:cNvPr id="3" name="Freeform 3"/>
            <p:cNvSpPr/>
            <p:nvPr/>
          </p:nvSpPr>
          <p:spPr>
            <a:xfrm>
              <a:off x="0" y="0"/>
              <a:ext cx="2133656" cy="3423737"/>
            </a:xfrm>
            <a:custGeom>
              <a:avLst/>
              <a:gdLst/>
              <a:ahLst/>
              <a:cxnLst/>
              <a:rect l="l" t="t" r="r" b="b"/>
              <a:pathLst>
                <a:path w="2133656" h="3423737">
                  <a:moveTo>
                    <a:pt x="0" y="0"/>
                  </a:moveTo>
                  <a:lnTo>
                    <a:pt x="2133656" y="0"/>
                  </a:lnTo>
                  <a:lnTo>
                    <a:pt x="2133656" y="3423737"/>
                  </a:lnTo>
                  <a:lnTo>
                    <a:pt x="0" y="3423737"/>
                  </a:lnTo>
                  <a:close/>
                </a:path>
              </a:pathLst>
            </a:custGeom>
            <a:solidFill>
              <a:srgbClr val="F5F5F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855288" y="0"/>
            <a:ext cx="6432712" cy="10287000"/>
            <a:chOff x="0" y="0"/>
            <a:chExt cx="8576950" cy="13716000"/>
          </a:xfrm>
        </p:grpSpPr>
        <p:pic>
          <p:nvPicPr>
            <p:cNvPr id="6" name="Picture 6"/>
            <p:cNvPicPr>
              <a:picLocks noChangeAspect="1"/>
            </p:cNvPicPr>
            <p:nvPr/>
          </p:nvPicPr>
          <p:blipFill>
            <a:blip r:embed="rId2">
              <a:alphaModFix amt="21999"/>
            </a:blip>
            <a:srcRect l="29149" r="29149"/>
            <a:stretch>
              <a:fillRect/>
            </a:stretch>
          </p:blipFill>
          <p:spPr>
            <a:xfrm>
              <a:off x="0" y="0"/>
              <a:ext cx="8576950" cy="13716000"/>
            </a:xfrm>
            <a:prstGeom prst="rect">
              <a:avLst/>
            </a:prstGeom>
          </p:spPr>
        </p:pic>
      </p:grpSp>
      <p:sp>
        <p:nvSpPr>
          <p:cNvPr id="7" name="TextBox 7"/>
          <p:cNvSpPr txBox="1"/>
          <p:nvPr/>
        </p:nvSpPr>
        <p:spPr>
          <a:xfrm>
            <a:off x="1495376" y="866788"/>
            <a:ext cx="9564541" cy="1250950"/>
          </a:xfrm>
          <a:prstGeom prst="rect">
            <a:avLst/>
          </a:prstGeom>
        </p:spPr>
        <p:txBody>
          <a:bodyPr lIns="0" tIns="0" rIns="0" bIns="0" rtlCol="0" anchor="t">
            <a:spAutoFit/>
          </a:bodyPr>
          <a:lstStyle/>
          <a:p>
            <a:pPr>
              <a:lnSpc>
                <a:spcPts val="9799"/>
              </a:lnSpc>
            </a:pPr>
            <a:r>
              <a:rPr lang="en-US" sz="6999">
                <a:solidFill>
                  <a:srgbClr val="000000"/>
                </a:solidFill>
                <a:latin typeface="Poppins ExtraBold"/>
              </a:rPr>
              <a:t>Contenido</a:t>
            </a:r>
          </a:p>
        </p:txBody>
      </p:sp>
      <p:sp>
        <p:nvSpPr>
          <p:cNvPr id="8" name="TextBox 8"/>
          <p:cNvSpPr txBox="1"/>
          <p:nvPr/>
        </p:nvSpPr>
        <p:spPr>
          <a:xfrm>
            <a:off x="1991926" y="4913270"/>
            <a:ext cx="4816507" cy="488874"/>
          </a:xfrm>
          <a:prstGeom prst="rect">
            <a:avLst/>
          </a:prstGeom>
        </p:spPr>
        <p:txBody>
          <a:bodyPr lIns="0" tIns="0" rIns="0" bIns="0" rtlCol="0" anchor="t">
            <a:spAutoFit/>
          </a:bodyPr>
          <a:lstStyle/>
          <a:p>
            <a:pPr>
              <a:lnSpc>
                <a:spcPts val="4088"/>
              </a:lnSpc>
            </a:pPr>
            <a:r>
              <a:rPr lang="en-US" sz="2920">
                <a:solidFill>
                  <a:srgbClr val="000000"/>
                </a:solidFill>
                <a:latin typeface="Open Sans Light"/>
              </a:rPr>
              <a:t>Modelo de la base de datos </a:t>
            </a:r>
          </a:p>
        </p:txBody>
      </p:sp>
      <p:sp>
        <p:nvSpPr>
          <p:cNvPr id="9" name="TextBox 9"/>
          <p:cNvSpPr txBox="1"/>
          <p:nvPr/>
        </p:nvSpPr>
        <p:spPr>
          <a:xfrm>
            <a:off x="1923026" y="5624234"/>
            <a:ext cx="6820379" cy="488874"/>
          </a:xfrm>
          <a:prstGeom prst="rect">
            <a:avLst/>
          </a:prstGeom>
        </p:spPr>
        <p:txBody>
          <a:bodyPr lIns="0" tIns="0" rIns="0" bIns="0" rtlCol="0" anchor="t">
            <a:spAutoFit/>
          </a:bodyPr>
          <a:lstStyle/>
          <a:p>
            <a:pPr>
              <a:lnSpc>
                <a:spcPts val="4088"/>
              </a:lnSpc>
            </a:pPr>
            <a:r>
              <a:rPr lang="en-US" sz="2920">
                <a:solidFill>
                  <a:srgbClr val="000000"/>
                </a:solidFill>
                <a:latin typeface="Open Sans Light"/>
              </a:rPr>
              <a:t>Prototipos de pantallas de la aplicación </a:t>
            </a:r>
          </a:p>
        </p:txBody>
      </p:sp>
      <p:sp>
        <p:nvSpPr>
          <p:cNvPr id="10" name="TextBox 10"/>
          <p:cNvSpPr txBox="1"/>
          <p:nvPr/>
        </p:nvSpPr>
        <p:spPr>
          <a:xfrm>
            <a:off x="1991926" y="6428820"/>
            <a:ext cx="4747607" cy="488874"/>
          </a:xfrm>
          <a:prstGeom prst="rect">
            <a:avLst/>
          </a:prstGeom>
        </p:spPr>
        <p:txBody>
          <a:bodyPr lIns="0" tIns="0" rIns="0" bIns="0" rtlCol="0" anchor="t">
            <a:spAutoFit/>
          </a:bodyPr>
          <a:lstStyle/>
          <a:p>
            <a:pPr>
              <a:lnSpc>
                <a:spcPts val="4088"/>
              </a:lnSpc>
            </a:pPr>
            <a:r>
              <a:rPr lang="en-US" sz="2920">
                <a:solidFill>
                  <a:srgbClr val="000000"/>
                </a:solidFill>
                <a:latin typeface="Open Sans Light"/>
              </a:rPr>
              <a:t>Backend- servicios rest full </a:t>
            </a:r>
          </a:p>
        </p:txBody>
      </p:sp>
      <p:sp>
        <p:nvSpPr>
          <p:cNvPr id="11" name="TextBox 11"/>
          <p:cNvSpPr txBox="1"/>
          <p:nvPr/>
        </p:nvSpPr>
        <p:spPr>
          <a:xfrm>
            <a:off x="1908126" y="7981395"/>
            <a:ext cx="4339564" cy="488874"/>
          </a:xfrm>
          <a:prstGeom prst="rect">
            <a:avLst/>
          </a:prstGeom>
        </p:spPr>
        <p:txBody>
          <a:bodyPr lIns="0" tIns="0" rIns="0" bIns="0" rtlCol="0" anchor="t">
            <a:spAutoFit/>
          </a:bodyPr>
          <a:lstStyle/>
          <a:p>
            <a:pPr>
              <a:lnSpc>
                <a:spcPts val="4088"/>
              </a:lnSpc>
            </a:pPr>
            <a:r>
              <a:rPr lang="en-US" sz="2920">
                <a:solidFill>
                  <a:srgbClr val="000000"/>
                </a:solidFill>
                <a:latin typeface="Open Sans Light"/>
              </a:rPr>
              <a:t>Collection del postman </a:t>
            </a:r>
          </a:p>
        </p:txBody>
      </p:sp>
      <p:sp>
        <p:nvSpPr>
          <p:cNvPr id="12" name="TextBox 12"/>
          <p:cNvSpPr txBox="1"/>
          <p:nvPr/>
        </p:nvSpPr>
        <p:spPr>
          <a:xfrm>
            <a:off x="1252224" y="4743668"/>
            <a:ext cx="350766" cy="542925"/>
          </a:xfrm>
          <a:prstGeom prst="rect">
            <a:avLst/>
          </a:prstGeom>
        </p:spPr>
        <p:txBody>
          <a:bodyPr lIns="0" tIns="0" rIns="0" bIns="0" rtlCol="0" anchor="t">
            <a:spAutoFit/>
          </a:bodyPr>
          <a:lstStyle/>
          <a:p>
            <a:pPr algn="r">
              <a:lnSpc>
                <a:spcPts val="4200"/>
              </a:lnSpc>
            </a:pPr>
            <a:r>
              <a:rPr lang="en-US" sz="3000">
                <a:solidFill>
                  <a:srgbClr val="016B2F"/>
                </a:solidFill>
                <a:latin typeface="Poppins ExtraBold"/>
              </a:rPr>
              <a:t>4</a:t>
            </a:r>
          </a:p>
        </p:txBody>
      </p:sp>
      <p:sp>
        <p:nvSpPr>
          <p:cNvPr id="13" name="TextBox 13"/>
          <p:cNvSpPr txBox="1"/>
          <p:nvPr/>
        </p:nvSpPr>
        <p:spPr>
          <a:xfrm>
            <a:off x="1252224" y="5570183"/>
            <a:ext cx="350766" cy="542925"/>
          </a:xfrm>
          <a:prstGeom prst="rect">
            <a:avLst/>
          </a:prstGeom>
        </p:spPr>
        <p:txBody>
          <a:bodyPr lIns="0" tIns="0" rIns="0" bIns="0" rtlCol="0" anchor="t">
            <a:spAutoFit/>
          </a:bodyPr>
          <a:lstStyle/>
          <a:p>
            <a:pPr algn="r">
              <a:lnSpc>
                <a:spcPts val="4200"/>
              </a:lnSpc>
            </a:pPr>
            <a:r>
              <a:rPr lang="en-US" sz="3000">
                <a:solidFill>
                  <a:srgbClr val="016B2F"/>
                </a:solidFill>
                <a:latin typeface="Poppins ExtraBold"/>
              </a:rPr>
              <a:t>5</a:t>
            </a:r>
          </a:p>
        </p:txBody>
      </p:sp>
      <p:sp>
        <p:nvSpPr>
          <p:cNvPr id="14" name="TextBox 14"/>
          <p:cNvSpPr txBox="1"/>
          <p:nvPr/>
        </p:nvSpPr>
        <p:spPr>
          <a:xfrm>
            <a:off x="1252224" y="6374768"/>
            <a:ext cx="350766" cy="542925"/>
          </a:xfrm>
          <a:prstGeom prst="rect">
            <a:avLst/>
          </a:prstGeom>
        </p:spPr>
        <p:txBody>
          <a:bodyPr lIns="0" tIns="0" rIns="0" bIns="0" rtlCol="0" anchor="t">
            <a:spAutoFit/>
          </a:bodyPr>
          <a:lstStyle/>
          <a:p>
            <a:pPr algn="r">
              <a:lnSpc>
                <a:spcPts val="4200"/>
              </a:lnSpc>
            </a:pPr>
            <a:r>
              <a:rPr lang="en-US" sz="3000">
                <a:solidFill>
                  <a:srgbClr val="016B2F"/>
                </a:solidFill>
                <a:latin typeface="Poppins ExtraBold"/>
              </a:rPr>
              <a:t>6</a:t>
            </a:r>
          </a:p>
        </p:txBody>
      </p:sp>
      <p:sp>
        <p:nvSpPr>
          <p:cNvPr id="15" name="TextBox 15"/>
          <p:cNvSpPr txBox="1"/>
          <p:nvPr/>
        </p:nvSpPr>
        <p:spPr>
          <a:xfrm>
            <a:off x="1386148" y="3191093"/>
            <a:ext cx="216843" cy="542925"/>
          </a:xfrm>
          <a:prstGeom prst="rect">
            <a:avLst/>
          </a:prstGeom>
        </p:spPr>
        <p:txBody>
          <a:bodyPr lIns="0" tIns="0" rIns="0" bIns="0" rtlCol="0" anchor="t">
            <a:spAutoFit/>
          </a:bodyPr>
          <a:lstStyle/>
          <a:p>
            <a:pPr algn="r">
              <a:lnSpc>
                <a:spcPts val="4200"/>
              </a:lnSpc>
            </a:pPr>
            <a:r>
              <a:rPr lang="en-US" sz="3000">
                <a:solidFill>
                  <a:srgbClr val="016B2F"/>
                </a:solidFill>
                <a:latin typeface="Poppins ExtraBold"/>
              </a:rPr>
              <a:t>2</a:t>
            </a:r>
          </a:p>
        </p:txBody>
      </p:sp>
      <p:sp>
        <p:nvSpPr>
          <p:cNvPr id="16" name="TextBox 16"/>
          <p:cNvSpPr txBox="1"/>
          <p:nvPr/>
        </p:nvSpPr>
        <p:spPr>
          <a:xfrm>
            <a:off x="1923026" y="3229193"/>
            <a:ext cx="4816507" cy="488874"/>
          </a:xfrm>
          <a:prstGeom prst="rect">
            <a:avLst/>
          </a:prstGeom>
        </p:spPr>
        <p:txBody>
          <a:bodyPr lIns="0" tIns="0" rIns="0" bIns="0" rtlCol="0" anchor="t">
            <a:spAutoFit/>
          </a:bodyPr>
          <a:lstStyle/>
          <a:p>
            <a:pPr>
              <a:lnSpc>
                <a:spcPts val="4088"/>
              </a:lnSpc>
            </a:pPr>
            <a:r>
              <a:rPr lang="en-US" sz="2920">
                <a:solidFill>
                  <a:srgbClr val="000000"/>
                </a:solidFill>
                <a:latin typeface="Open Sans Light"/>
              </a:rPr>
              <a:t>Presentación</a:t>
            </a:r>
          </a:p>
        </p:txBody>
      </p:sp>
      <p:sp>
        <p:nvSpPr>
          <p:cNvPr id="17" name="TextBox 17"/>
          <p:cNvSpPr txBox="1"/>
          <p:nvPr/>
        </p:nvSpPr>
        <p:spPr>
          <a:xfrm>
            <a:off x="1991926" y="4065873"/>
            <a:ext cx="4816507" cy="488874"/>
          </a:xfrm>
          <a:prstGeom prst="rect">
            <a:avLst/>
          </a:prstGeom>
        </p:spPr>
        <p:txBody>
          <a:bodyPr lIns="0" tIns="0" rIns="0" bIns="0" rtlCol="0" anchor="t">
            <a:spAutoFit/>
          </a:bodyPr>
          <a:lstStyle/>
          <a:p>
            <a:pPr>
              <a:lnSpc>
                <a:spcPts val="4088"/>
              </a:lnSpc>
            </a:pPr>
            <a:r>
              <a:rPr lang="en-US" sz="2920">
                <a:solidFill>
                  <a:srgbClr val="000000"/>
                </a:solidFill>
                <a:latin typeface="Open Sans Light"/>
              </a:rPr>
              <a:t>Problema-Solución</a:t>
            </a:r>
          </a:p>
        </p:txBody>
      </p:sp>
      <p:sp>
        <p:nvSpPr>
          <p:cNvPr id="18" name="TextBox 18"/>
          <p:cNvSpPr txBox="1"/>
          <p:nvPr/>
        </p:nvSpPr>
        <p:spPr>
          <a:xfrm>
            <a:off x="1252224" y="4019768"/>
            <a:ext cx="350766" cy="542925"/>
          </a:xfrm>
          <a:prstGeom prst="rect">
            <a:avLst/>
          </a:prstGeom>
        </p:spPr>
        <p:txBody>
          <a:bodyPr lIns="0" tIns="0" rIns="0" bIns="0" rtlCol="0" anchor="t">
            <a:spAutoFit/>
          </a:bodyPr>
          <a:lstStyle/>
          <a:p>
            <a:pPr algn="r">
              <a:lnSpc>
                <a:spcPts val="4200"/>
              </a:lnSpc>
            </a:pPr>
            <a:r>
              <a:rPr lang="en-US" sz="3000">
                <a:solidFill>
                  <a:srgbClr val="016B2F"/>
                </a:solidFill>
                <a:latin typeface="Poppins ExtraBold"/>
              </a:rPr>
              <a:t>3</a:t>
            </a:r>
          </a:p>
        </p:txBody>
      </p:sp>
      <p:sp>
        <p:nvSpPr>
          <p:cNvPr id="19" name="AutoShape 19"/>
          <p:cNvSpPr/>
          <p:nvPr/>
        </p:nvSpPr>
        <p:spPr>
          <a:xfrm>
            <a:off x="745864" y="9229725"/>
            <a:ext cx="10755684" cy="0"/>
          </a:xfrm>
          <a:prstGeom prst="line">
            <a:avLst/>
          </a:prstGeom>
          <a:ln w="28575" cap="flat">
            <a:solidFill>
              <a:srgbClr val="008037"/>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6697188" y="2365385"/>
            <a:ext cx="4637150" cy="2605490"/>
            <a:chOff x="0" y="0"/>
            <a:chExt cx="1221307" cy="686220"/>
          </a:xfrm>
        </p:grpSpPr>
        <p:sp>
          <p:nvSpPr>
            <p:cNvPr id="3" name="Freeform 3"/>
            <p:cNvSpPr/>
            <p:nvPr/>
          </p:nvSpPr>
          <p:spPr>
            <a:xfrm>
              <a:off x="0" y="0"/>
              <a:ext cx="1221307" cy="686220"/>
            </a:xfrm>
            <a:custGeom>
              <a:avLst/>
              <a:gdLst/>
              <a:ahLst/>
              <a:cxnLst/>
              <a:rect l="l" t="t" r="r" b="b"/>
              <a:pathLst>
                <a:path w="1221307" h="686220">
                  <a:moveTo>
                    <a:pt x="40069" y="0"/>
                  </a:moveTo>
                  <a:lnTo>
                    <a:pt x="1181238" y="0"/>
                  </a:lnTo>
                  <a:cubicBezTo>
                    <a:pt x="1203367" y="0"/>
                    <a:pt x="1221307" y="17940"/>
                    <a:pt x="1221307" y="40069"/>
                  </a:cubicBezTo>
                  <a:lnTo>
                    <a:pt x="1221307" y="646151"/>
                  </a:lnTo>
                  <a:cubicBezTo>
                    <a:pt x="1221307" y="656778"/>
                    <a:pt x="1217085" y="666969"/>
                    <a:pt x="1209571" y="674484"/>
                  </a:cubicBezTo>
                  <a:cubicBezTo>
                    <a:pt x="1202057" y="681998"/>
                    <a:pt x="1191865" y="686220"/>
                    <a:pt x="1181238" y="686220"/>
                  </a:cubicBezTo>
                  <a:lnTo>
                    <a:pt x="40069" y="686220"/>
                  </a:lnTo>
                  <a:cubicBezTo>
                    <a:pt x="29442" y="686220"/>
                    <a:pt x="19250" y="681998"/>
                    <a:pt x="11736" y="674484"/>
                  </a:cubicBezTo>
                  <a:cubicBezTo>
                    <a:pt x="4222" y="666969"/>
                    <a:pt x="0" y="656778"/>
                    <a:pt x="0" y="646151"/>
                  </a:cubicBezTo>
                  <a:lnTo>
                    <a:pt x="0" y="40069"/>
                  </a:lnTo>
                  <a:cubicBezTo>
                    <a:pt x="0" y="17940"/>
                    <a:pt x="17940" y="0"/>
                    <a:pt x="40069" y="0"/>
                  </a:cubicBez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6697188" y="2365385"/>
            <a:ext cx="4637150" cy="2608364"/>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alphaModFix amt="30000"/>
              </a:blip>
              <a:stretch>
                <a:fillRect t="-8561" b="-8561"/>
              </a:stretch>
            </a:blipFill>
          </p:spPr>
        </p:sp>
      </p:grpSp>
      <p:grpSp>
        <p:nvGrpSpPr>
          <p:cNvPr id="7" name="Group 7"/>
          <p:cNvGrpSpPr/>
          <p:nvPr/>
        </p:nvGrpSpPr>
        <p:grpSpPr>
          <a:xfrm rot="2149861">
            <a:off x="10122803" y="2308151"/>
            <a:ext cx="1731395" cy="3591280"/>
            <a:chOff x="0" y="0"/>
            <a:chExt cx="456005" cy="945851"/>
          </a:xfrm>
        </p:grpSpPr>
        <p:sp>
          <p:nvSpPr>
            <p:cNvPr id="8" name="Freeform 8"/>
            <p:cNvSpPr/>
            <p:nvPr/>
          </p:nvSpPr>
          <p:spPr>
            <a:xfrm>
              <a:off x="0" y="0"/>
              <a:ext cx="456005" cy="945851"/>
            </a:xfrm>
            <a:custGeom>
              <a:avLst/>
              <a:gdLst/>
              <a:ahLst/>
              <a:cxnLst/>
              <a:rect l="l" t="t" r="r" b="b"/>
              <a:pathLst>
                <a:path w="456005" h="945851">
                  <a:moveTo>
                    <a:pt x="0" y="0"/>
                  </a:moveTo>
                  <a:lnTo>
                    <a:pt x="456005" y="0"/>
                  </a:lnTo>
                  <a:lnTo>
                    <a:pt x="456005" y="945851"/>
                  </a:lnTo>
                  <a:lnTo>
                    <a:pt x="0" y="945851"/>
                  </a:lnTo>
                  <a:close/>
                </a:path>
              </a:pathLst>
            </a:custGeom>
            <a:solidFill>
              <a:srgbClr val="F5F5F5"/>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9384517" y="3021062"/>
            <a:ext cx="1949821" cy="1949813"/>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52" r="-24952"/>
              </a:stretch>
            </a:blipFill>
          </p:spPr>
        </p:sp>
      </p:grpSp>
      <p:sp>
        <p:nvSpPr>
          <p:cNvPr id="12" name="TextBox 12"/>
          <p:cNvSpPr txBox="1"/>
          <p:nvPr/>
        </p:nvSpPr>
        <p:spPr>
          <a:xfrm>
            <a:off x="5336717" y="838200"/>
            <a:ext cx="7614566" cy="1250950"/>
          </a:xfrm>
          <a:prstGeom prst="rect">
            <a:avLst/>
          </a:prstGeom>
        </p:spPr>
        <p:txBody>
          <a:bodyPr lIns="0" tIns="0" rIns="0" bIns="0" rtlCol="0" anchor="t">
            <a:spAutoFit/>
          </a:bodyPr>
          <a:lstStyle/>
          <a:p>
            <a:pPr algn="ctr">
              <a:lnSpc>
                <a:spcPts val="9799"/>
              </a:lnSpc>
            </a:pPr>
            <a:r>
              <a:rPr lang="en-US" sz="6999">
                <a:solidFill>
                  <a:srgbClr val="000000"/>
                </a:solidFill>
                <a:latin typeface="Poppins ExtraBold"/>
              </a:rPr>
              <a:t>Presentación</a:t>
            </a:r>
          </a:p>
        </p:txBody>
      </p:sp>
      <p:sp>
        <p:nvSpPr>
          <p:cNvPr id="13" name="TextBox 13"/>
          <p:cNvSpPr txBox="1"/>
          <p:nvPr/>
        </p:nvSpPr>
        <p:spPr>
          <a:xfrm>
            <a:off x="7738837" y="5087267"/>
            <a:ext cx="4029119" cy="531170"/>
          </a:xfrm>
          <a:prstGeom prst="rect">
            <a:avLst/>
          </a:prstGeom>
        </p:spPr>
        <p:txBody>
          <a:bodyPr lIns="0" tIns="0" rIns="0" bIns="0" rtlCol="0" anchor="t">
            <a:spAutoFit/>
          </a:bodyPr>
          <a:lstStyle/>
          <a:p>
            <a:pPr>
              <a:lnSpc>
                <a:spcPts val="4380"/>
              </a:lnSpc>
            </a:pPr>
            <a:r>
              <a:rPr lang="en-US" sz="3128">
                <a:solidFill>
                  <a:srgbClr val="000000"/>
                </a:solidFill>
                <a:latin typeface="Open Sans Extra Bold"/>
              </a:rPr>
              <a:t>Canchas Perú</a:t>
            </a:r>
          </a:p>
        </p:txBody>
      </p:sp>
      <p:sp>
        <p:nvSpPr>
          <p:cNvPr id="14" name="TextBox 14"/>
          <p:cNvSpPr txBox="1"/>
          <p:nvPr/>
        </p:nvSpPr>
        <p:spPr>
          <a:xfrm>
            <a:off x="2622915" y="5999702"/>
            <a:ext cx="13523205" cy="2780735"/>
          </a:xfrm>
          <a:prstGeom prst="rect">
            <a:avLst/>
          </a:prstGeom>
        </p:spPr>
        <p:txBody>
          <a:bodyPr lIns="0" tIns="0" rIns="0" bIns="0" rtlCol="0" anchor="t">
            <a:spAutoFit/>
          </a:bodyPr>
          <a:lstStyle/>
          <a:p>
            <a:pPr algn="just">
              <a:lnSpc>
                <a:spcPts val="4440"/>
              </a:lnSpc>
            </a:pPr>
            <a:r>
              <a:rPr lang="en-US" sz="3171">
                <a:solidFill>
                  <a:srgbClr val="000000"/>
                </a:solidFill>
                <a:latin typeface="Open Sans Light"/>
              </a:rPr>
              <a:t>Canchas Perú, fue creado el 23 de Octubre del 2020, actualmente está ubicado en el distrito de Carabayllo como su única sede. Es una entidad especializada en la producción de eventos deportivos, los cuales son ideales para potenciar el auténtico espíritu deportivo de la empresa, sus valores y su filosofía.</a:t>
            </a:r>
          </a:p>
        </p:txBody>
      </p:sp>
      <p:sp>
        <p:nvSpPr>
          <p:cNvPr id="15" name="AutoShape 15"/>
          <p:cNvSpPr/>
          <p:nvPr/>
        </p:nvSpPr>
        <p:spPr>
          <a:xfrm>
            <a:off x="2293625" y="9015431"/>
            <a:ext cx="13852494" cy="0"/>
          </a:xfrm>
          <a:prstGeom prst="line">
            <a:avLst/>
          </a:prstGeom>
          <a:ln w="28575" cap="flat">
            <a:solidFill>
              <a:srgbClr val="008037"/>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175362" y="88608"/>
            <a:ext cx="5980328" cy="5980328"/>
            <a:chOff x="0" y="0"/>
            <a:chExt cx="6350000" cy="6350000"/>
          </a:xfrm>
        </p:grpSpPr>
        <p:sp>
          <p:nvSpPr>
            <p:cNvPr id="3" name="Freeform 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alphaModFix amt="21999"/>
              </a:blip>
              <a:stretch>
                <a:fillRect l="-14350" r="-14350"/>
              </a:stretch>
            </a:blipFill>
          </p:spPr>
        </p:sp>
      </p:grpSp>
      <p:grpSp>
        <p:nvGrpSpPr>
          <p:cNvPr id="4" name="Group 4"/>
          <p:cNvGrpSpPr>
            <a:grpSpLocks noChangeAspect="1"/>
          </p:cNvGrpSpPr>
          <p:nvPr/>
        </p:nvGrpSpPr>
        <p:grpSpPr>
          <a:xfrm>
            <a:off x="-206830" y="5351570"/>
            <a:ext cx="7494814" cy="5246370"/>
            <a:chOff x="0" y="0"/>
            <a:chExt cx="6350000" cy="4445000"/>
          </a:xfrm>
        </p:grpSpPr>
        <p:sp>
          <p:nvSpPr>
            <p:cNvPr id="5" name="Freeform 5"/>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3">
                <a:alphaModFix amt="21999"/>
              </a:blip>
              <a:stretch>
                <a:fillRect l="-2500" r="-2500"/>
              </a:stretch>
            </a:blipFill>
          </p:spPr>
        </p:sp>
      </p:grpSp>
      <p:grpSp>
        <p:nvGrpSpPr>
          <p:cNvPr id="6" name="Group 6"/>
          <p:cNvGrpSpPr/>
          <p:nvPr/>
        </p:nvGrpSpPr>
        <p:grpSpPr>
          <a:xfrm>
            <a:off x="1639354" y="571537"/>
            <a:ext cx="7804493" cy="4927206"/>
            <a:chOff x="0" y="0"/>
            <a:chExt cx="2055504" cy="1297700"/>
          </a:xfrm>
        </p:grpSpPr>
        <p:sp>
          <p:nvSpPr>
            <p:cNvPr id="7" name="Freeform 7"/>
            <p:cNvSpPr/>
            <p:nvPr/>
          </p:nvSpPr>
          <p:spPr>
            <a:xfrm>
              <a:off x="0" y="0"/>
              <a:ext cx="2055504" cy="1297700"/>
            </a:xfrm>
            <a:custGeom>
              <a:avLst/>
              <a:gdLst/>
              <a:ahLst/>
              <a:cxnLst/>
              <a:rect l="l" t="t" r="r" b="b"/>
              <a:pathLst>
                <a:path w="2055504" h="1297700">
                  <a:moveTo>
                    <a:pt x="0" y="0"/>
                  </a:moveTo>
                  <a:lnTo>
                    <a:pt x="2055504" y="0"/>
                  </a:lnTo>
                  <a:lnTo>
                    <a:pt x="2055504" y="1297700"/>
                  </a:lnTo>
                  <a:lnTo>
                    <a:pt x="0" y="1297700"/>
                  </a:lnTo>
                  <a:close/>
                </a:path>
              </a:pathLst>
            </a:custGeom>
            <a:solidFill>
              <a:srgbClr val="F5F5F5"/>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939201" y="1404521"/>
            <a:ext cx="4640098" cy="1125398"/>
          </a:xfrm>
          <a:prstGeom prst="rect">
            <a:avLst/>
          </a:prstGeom>
        </p:spPr>
        <p:txBody>
          <a:bodyPr lIns="0" tIns="0" rIns="0" bIns="0" rtlCol="0" anchor="t">
            <a:spAutoFit/>
          </a:bodyPr>
          <a:lstStyle/>
          <a:p>
            <a:pPr>
              <a:lnSpc>
                <a:spcPts val="8845"/>
              </a:lnSpc>
            </a:pPr>
            <a:r>
              <a:rPr lang="en-US" sz="6317">
                <a:solidFill>
                  <a:srgbClr val="000000"/>
                </a:solidFill>
                <a:latin typeface="Poppins ExtraBold"/>
              </a:rPr>
              <a:t>Problema</a:t>
            </a:r>
          </a:p>
        </p:txBody>
      </p:sp>
      <p:sp>
        <p:nvSpPr>
          <p:cNvPr id="10" name="TextBox 10"/>
          <p:cNvSpPr txBox="1"/>
          <p:nvPr/>
        </p:nvSpPr>
        <p:spPr>
          <a:xfrm>
            <a:off x="1939201" y="2857154"/>
            <a:ext cx="8114431" cy="1298575"/>
          </a:xfrm>
          <a:prstGeom prst="rect">
            <a:avLst/>
          </a:prstGeom>
        </p:spPr>
        <p:txBody>
          <a:bodyPr lIns="0" tIns="0" rIns="0" bIns="0" rtlCol="0" anchor="t">
            <a:spAutoFit/>
          </a:bodyPr>
          <a:lstStyle/>
          <a:p>
            <a:pPr algn="just">
              <a:lnSpc>
                <a:spcPts val="3499"/>
              </a:lnSpc>
            </a:pPr>
            <a:r>
              <a:rPr lang="en-US" sz="2499">
                <a:solidFill>
                  <a:srgbClr val="000000"/>
                </a:solidFill>
                <a:latin typeface="Open Sans Light"/>
              </a:rPr>
              <a:t>El problema que mantiene el negocio es no tener un control , ni tener un orden a la hora realizar las reservas de los clientes, generando insatisfacción a los clientes</a:t>
            </a:r>
          </a:p>
        </p:txBody>
      </p:sp>
      <p:grpSp>
        <p:nvGrpSpPr>
          <p:cNvPr id="11" name="Group 11"/>
          <p:cNvGrpSpPr/>
          <p:nvPr/>
        </p:nvGrpSpPr>
        <p:grpSpPr>
          <a:xfrm>
            <a:off x="7658731" y="5066491"/>
            <a:ext cx="7804493" cy="4927206"/>
            <a:chOff x="0" y="0"/>
            <a:chExt cx="2055504" cy="1297700"/>
          </a:xfrm>
        </p:grpSpPr>
        <p:sp>
          <p:nvSpPr>
            <p:cNvPr id="12" name="Freeform 12"/>
            <p:cNvSpPr/>
            <p:nvPr/>
          </p:nvSpPr>
          <p:spPr>
            <a:xfrm>
              <a:off x="0" y="0"/>
              <a:ext cx="2055504" cy="1297700"/>
            </a:xfrm>
            <a:custGeom>
              <a:avLst/>
              <a:gdLst/>
              <a:ahLst/>
              <a:cxnLst/>
              <a:rect l="l" t="t" r="r" b="b"/>
              <a:pathLst>
                <a:path w="2055504" h="1297700">
                  <a:moveTo>
                    <a:pt x="0" y="0"/>
                  </a:moveTo>
                  <a:lnTo>
                    <a:pt x="2055504" y="0"/>
                  </a:lnTo>
                  <a:lnTo>
                    <a:pt x="2055504" y="1297700"/>
                  </a:lnTo>
                  <a:lnTo>
                    <a:pt x="0" y="1297700"/>
                  </a:lnTo>
                  <a:close/>
                </a:path>
              </a:pathLst>
            </a:custGeom>
            <a:solidFill>
              <a:srgbClr val="F5F5F5"/>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157043" y="5558072"/>
            <a:ext cx="4640098" cy="1125398"/>
          </a:xfrm>
          <a:prstGeom prst="rect">
            <a:avLst/>
          </a:prstGeom>
        </p:spPr>
        <p:txBody>
          <a:bodyPr lIns="0" tIns="0" rIns="0" bIns="0" rtlCol="0" anchor="t">
            <a:spAutoFit/>
          </a:bodyPr>
          <a:lstStyle/>
          <a:p>
            <a:pPr>
              <a:lnSpc>
                <a:spcPts val="8845"/>
              </a:lnSpc>
            </a:pPr>
            <a:r>
              <a:rPr lang="en-US" sz="6317">
                <a:solidFill>
                  <a:srgbClr val="000000"/>
                </a:solidFill>
                <a:latin typeface="Poppins ExtraBold"/>
              </a:rPr>
              <a:t>Solución</a:t>
            </a:r>
          </a:p>
        </p:txBody>
      </p:sp>
      <p:sp>
        <p:nvSpPr>
          <p:cNvPr id="15" name="TextBox 15"/>
          <p:cNvSpPr txBox="1"/>
          <p:nvPr/>
        </p:nvSpPr>
        <p:spPr>
          <a:xfrm>
            <a:off x="8157043" y="6854920"/>
            <a:ext cx="9626580" cy="2825309"/>
          </a:xfrm>
          <a:prstGeom prst="rect">
            <a:avLst/>
          </a:prstGeom>
        </p:spPr>
        <p:txBody>
          <a:bodyPr lIns="0" tIns="0" rIns="0" bIns="0" rtlCol="0" anchor="t">
            <a:spAutoFit/>
          </a:bodyPr>
          <a:lstStyle/>
          <a:p>
            <a:pPr algn="just">
              <a:lnSpc>
                <a:spcPts val="3776"/>
              </a:lnSpc>
            </a:pPr>
            <a:r>
              <a:rPr lang="en-US" sz="2697">
                <a:solidFill>
                  <a:srgbClr val="000000"/>
                </a:solidFill>
                <a:latin typeface="Open Sans Light"/>
              </a:rPr>
              <a:t>El sistema Canchas Perú brindará un control de registros, reservas, pagos y cronogramas de todos nuestros inscritos, con el fin de cubrir la necesidad de poder brindar a nuestros clientes el uso exclusivo de las canchas deportivas donde puedan recrearse y practicar su deporte.</a:t>
            </a:r>
          </a:p>
          <a:p>
            <a:pPr algn="just">
              <a:lnSpc>
                <a:spcPts val="3776"/>
              </a:lnSpc>
            </a:pPr>
            <a:endParaRPr lang="en-US" sz="2697">
              <a:solidFill>
                <a:srgbClr val="000000"/>
              </a:solidFill>
              <a:latin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5430340" y="-1301113"/>
            <a:ext cx="6869720" cy="2060429"/>
            <a:chOff x="0" y="0"/>
            <a:chExt cx="1809309" cy="542665"/>
          </a:xfrm>
        </p:grpSpPr>
        <p:sp>
          <p:nvSpPr>
            <p:cNvPr id="3" name="Freeform 3"/>
            <p:cNvSpPr/>
            <p:nvPr/>
          </p:nvSpPr>
          <p:spPr>
            <a:xfrm>
              <a:off x="0" y="0"/>
              <a:ext cx="1809309" cy="542665"/>
            </a:xfrm>
            <a:custGeom>
              <a:avLst/>
              <a:gdLst/>
              <a:ahLst/>
              <a:cxnLst/>
              <a:rect l="l" t="t" r="r" b="b"/>
              <a:pathLst>
                <a:path w="1809309" h="542665">
                  <a:moveTo>
                    <a:pt x="0" y="0"/>
                  </a:moveTo>
                  <a:lnTo>
                    <a:pt x="1809309" y="0"/>
                  </a:lnTo>
                  <a:lnTo>
                    <a:pt x="1809309" y="542665"/>
                  </a:lnTo>
                  <a:lnTo>
                    <a:pt x="0" y="542665"/>
                  </a:ln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2935111" y="9941602"/>
            <a:ext cx="12657478" cy="0"/>
          </a:xfrm>
          <a:prstGeom prst="line">
            <a:avLst/>
          </a:prstGeom>
          <a:ln w="28575" cap="flat">
            <a:solidFill>
              <a:srgbClr val="008037"/>
            </a:solidFill>
            <a:prstDash val="solid"/>
            <a:headEnd type="none" w="sm" len="sm"/>
            <a:tailEnd type="none" w="sm" len="sm"/>
          </a:ln>
        </p:spPr>
      </p:sp>
      <p:grpSp>
        <p:nvGrpSpPr>
          <p:cNvPr id="6" name="Group 6"/>
          <p:cNvGrpSpPr/>
          <p:nvPr/>
        </p:nvGrpSpPr>
        <p:grpSpPr>
          <a:xfrm>
            <a:off x="1543326" y="759317"/>
            <a:ext cx="1500598" cy="1500598"/>
            <a:chOff x="0" y="0"/>
            <a:chExt cx="2000798" cy="2000798"/>
          </a:xfrm>
        </p:grpSpPr>
        <p:grpSp>
          <p:nvGrpSpPr>
            <p:cNvPr id="7" name="Group 7"/>
            <p:cNvGrpSpPr/>
            <p:nvPr/>
          </p:nvGrpSpPr>
          <p:grpSpPr>
            <a:xfrm>
              <a:off x="0" y="0"/>
              <a:ext cx="2000798" cy="2000798"/>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037"/>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631875" y="79086"/>
              <a:ext cx="1236744" cy="1498153"/>
            </a:xfrm>
            <a:prstGeom prst="rect">
              <a:avLst/>
            </a:prstGeom>
          </p:spPr>
          <p:txBody>
            <a:bodyPr lIns="0" tIns="0" rIns="0" bIns="0" rtlCol="0" anchor="t">
              <a:spAutoFit/>
            </a:bodyPr>
            <a:lstStyle/>
            <a:p>
              <a:pPr>
                <a:lnSpc>
                  <a:spcPts val="9419"/>
                </a:lnSpc>
              </a:pPr>
              <a:r>
                <a:rPr lang="en-US" sz="6728">
                  <a:solidFill>
                    <a:srgbClr val="FFFFFF"/>
                  </a:solidFill>
                  <a:latin typeface="Open Sans Extra Bold"/>
                </a:rPr>
                <a:t>4</a:t>
              </a:r>
            </a:p>
          </p:txBody>
        </p:sp>
      </p:grpSp>
      <p:pic>
        <p:nvPicPr>
          <p:cNvPr id="11" name="Picture 11"/>
          <p:cNvPicPr>
            <a:picLocks noChangeAspect="1"/>
          </p:cNvPicPr>
          <p:nvPr/>
        </p:nvPicPr>
        <p:blipFill>
          <a:blip r:embed="rId2"/>
          <a:srcRect b="3371"/>
          <a:stretch>
            <a:fillRect/>
          </a:stretch>
        </p:blipFill>
        <p:spPr>
          <a:xfrm>
            <a:off x="2935111" y="3103126"/>
            <a:ext cx="12417778" cy="6635711"/>
          </a:xfrm>
          <a:prstGeom prst="rect">
            <a:avLst/>
          </a:prstGeom>
        </p:spPr>
      </p:pic>
      <p:sp>
        <p:nvSpPr>
          <p:cNvPr id="12" name="TextBox 12"/>
          <p:cNvSpPr txBox="1"/>
          <p:nvPr/>
        </p:nvSpPr>
        <p:spPr>
          <a:xfrm>
            <a:off x="3203644" y="851048"/>
            <a:ext cx="14879494" cy="1033890"/>
          </a:xfrm>
          <a:prstGeom prst="rect">
            <a:avLst/>
          </a:prstGeom>
        </p:spPr>
        <p:txBody>
          <a:bodyPr lIns="0" tIns="0" rIns="0" bIns="0" rtlCol="0" anchor="t">
            <a:spAutoFit/>
          </a:bodyPr>
          <a:lstStyle/>
          <a:p>
            <a:pPr algn="ctr">
              <a:lnSpc>
                <a:spcPts val="8058"/>
              </a:lnSpc>
            </a:pPr>
            <a:r>
              <a:rPr lang="en-US" sz="5755">
                <a:solidFill>
                  <a:srgbClr val="000000"/>
                </a:solidFill>
                <a:latin typeface="Poppins ExtraBold"/>
              </a:rPr>
              <a:t>Modelo de la base de datos SQL SERVER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49171" y="1235647"/>
            <a:ext cx="14726980" cy="5611755"/>
          </a:xfrm>
          <a:prstGeom prst="rect">
            <a:avLst/>
          </a:prstGeom>
        </p:spPr>
      </p:pic>
      <p:sp>
        <p:nvSpPr>
          <p:cNvPr id="3" name="TextBox 3"/>
          <p:cNvSpPr txBox="1"/>
          <p:nvPr/>
        </p:nvSpPr>
        <p:spPr>
          <a:xfrm>
            <a:off x="2632629" y="7357505"/>
            <a:ext cx="13022742" cy="936624"/>
          </a:xfrm>
          <a:prstGeom prst="rect">
            <a:avLst/>
          </a:prstGeom>
        </p:spPr>
        <p:txBody>
          <a:bodyPr lIns="0" tIns="0" rIns="0" bIns="0" rtlCol="0" anchor="t">
            <a:spAutoFit/>
          </a:bodyPr>
          <a:lstStyle/>
          <a:p>
            <a:pPr algn="ctr">
              <a:lnSpc>
                <a:spcPts val="7700"/>
              </a:lnSpc>
            </a:pPr>
            <a:r>
              <a:rPr lang="en-US" sz="5500">
                <a:solidFill>
                  <a:srgbClr val="000000"/>
                </a:solidFill>
                <a:latin typeface="League Spartan"/>
              </a:rPr>
              <a:t>Conexion en sprint con SQL server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2002844" y="457200"/>
            <a:ext cx="14282313" cy="2489200"/>
          </a:xfrm>
          <a:prstGeom prst="rect">
            <a:avLst/>
          </a:prstGeom>
        </p:spPr>
        <p:txBody>
          <a:bodyPr lIns="0" tIns="0" rIns="0" bIns="0" rtlCol="0" anchor="t">
            <a:spAutoFit/>
          </a:bodyPr>
          <a:lstStyle/>
          <a:p>
            <a:pPr algn="ctr">
              <a:lnSpc>
                <a:spcPts val="9799"/>
              </a:lnSpc>
            </a:pPr>
            <a:r>
              <a:rPr lang="en-US" sz="6999">
                <a:solidFill>
                  <a:srgbClr val="000000"/>
                </a:solidFill>
                <a:latin typeface="Poppins ExtraBold"/>
              </a:rPr>
              <a:t>Prototipos de pantallas de la aplicación</a:t>
            </a:r>
          </a:p>
        </p:txBody>
      </p:sp>
      <p:grpSp>
        <p:nvGrpSpPr>
          <p:cNvPr id="3" name="Group 3"/>
          <p:cNvGrpSpPr/>
          <p:nvPr/>
        </p:nvGrpSpPr>
        <p:grpSpPr>
          <a:xfrm>
            <a:off x="6528942" y="-1412729"/>
            <a:ext cx="5369784" cy="2060429"/>
            <a:chOff x="0" y="0"/>
            <a:chExt cx="1414264" cy="542665"/>
          </a:xfrm>
        </p:grpSpPr>
        <p:sp>
          <p:nvSpPr>
            <p:cNvPr id="4" name="Freeform 4"/>
            <p:cNvSpPr/>
            <p:nvPr/>
          </p:nvSpPr>
          <p:spPr>
            <a:xfrm>
              <a:off x="0" y="0"/>
              <a:ext cx="1414264" cy="542665"/>
            </a:xfrm>
            <a:custGeom>
              <a:avLst/>
              <a:gdLst/>
              <a:ahLst/>
              <a:cxnLst/>
              <a:rect l="l" t="t" r="r" b="b"/>
              <a:pathLst>
                <a:path w="1414264" h="542665">
                  <a:moveTo>
                    <a:pt x="0" y="0"/>
                  </a:moveTo>
                  <a:lnTo>
                    <a:pt x="1414264" y="0"/>
                  </a:lnTo>
                  <a:lnTo>
                    <a:pt x="1414264" y="542665"/>
                  </a:lnTo>
                  <a:lnTo>
                    <a:pt x="0" y="542665"/>
                  </a:lnTo>
                  <a:close/>
                </a:path>
              </a:pathLst>
            </a:custGeom>
            <a:solidFill>
              <a:srgbClr val="008037"/>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2293625" y="9015431"/>
            <a:ext cx="12657478" cy="0"/>
          </a:xfrm>
          <a:prstGeom prst="line">
            <a:avLst/>
          </a:prstGeom>
          <a:ln w="28575" cap="flat">
            <a:solidFill>
              <a:srgbClr val="008037"/>
            </a:solidFill>
            <a:prstDash val="solid"/>
            <a:headEnd type="none" w="sm" len="sm"/>
            <a:tailEnd type="none" w="sm" len="sm"/>
          </a:ln>
        </p:spPr>
      </p:sp>
      <p:grpSp>
        <p:nvGrpSpPr>
          <p:cNvPr id="7" name="Group 7"/>
          <p:cNvGrpSpPr/>
          <p:nvPr/>
        </p:nvGrpSpPr>
        <p:grpSpPr>
          <a:xfrm>
            <a:off x="898314" y="527774"/>
            <a:ext cx="1500598" cy="1500834"/>
            <a:chOff x="0" y="0"/>
            <a:chExt cx="2000798" cy="2001113"/>
          </a:xfrm>
        </p:grpSpPr>
        <p:grpSp>
          <p:nvGrpSpPr>
            <p:cNvPr id="8" name="Group 8"/>
            <p:cNvGrpSpPr/>
            <p:nvPr/>
          </p:nvGrpSpPr>
          <p:grpSpPr>
            <a:xfrm>
              <a:off x="0" y="0"/>
              <a:ext cx="2000798" cy="2001113"/>
              <a:chOff x="0" y="0"/>
              <a:chExt cx="812800" cy="812928"/>
            </a:xfrm>
          </p:grpSpPr>
          <p:sp>
            <p:nvSpPr>
              <p:cNvPr id="9" name="Freeform 9"/>
              <p:cNvSpPr/>
              <p:nvPr/>
            </p:nvSpPr>
            <p:spPr>
              <a:xfrm>
                <a:off x="1750" y="0"/>
                <a:ext cx="809301" cy="812928"/>
              </a:xfrm>
              <a:custGeom>
                <a:avLst/>
                <a:gdLst/>
                <a:ahLst/>
                <a:cxnLst/>
                <a:rect l="l" t="t" r="r" b="b"/>
                <a:pathLst>
                  <a:path w="809301" h="812928">
                    <a:moveTo>
                      <a:pt x="404650" y="0"/>
                    </a:moveTo>
                    <a:cubicBezTo>
                      <a:pt x="628424" y="1001"/>
                      <a:pt x="809300" y="182687"/>
                      <a:pt x="809300" y="406464"/>
                    </a:cubicBezTo>
                    <a:cubicBezTo>
                      <a:pt x="809300" y="630241"/>
                      <a:pt x="628424" y="811927"/>
                      <a:pt x="404650" y="812928"/>
                    </a:cubicBezTo>
                    <a:cubicBezTo>
                      <a:pt x="180876" y="811927"/>
                      <a:pt x="0" y="630241"/>
                      <a:pt x="0" y="406464"/>
                    </a:cubicBezTo>
                    <a:cubicBezTo>
                      <a:pt x="0" y="182687"/>
                      <a:pt x="180876" y="1001"/>
                      <a:pt x="404650" y="0"/>
                    </a:cubicBezTo>
                    <a:close/>
                  </a:path>
                </a:pathLst>
              </a:custGeom>
              <a:solidFill>
                <a:srgbClr val="008037"/>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631875" y="79086"/>
              <a:ext cx="1236744" cy="1498468"/>
            </a:xfrm>
            <a:prstGeom prst="rect">
              <a:avLst/>
            </a:prstGeom>
          </p:spPr>
          <p:txBody>
            <a:bodyPr lIns="0" tIns="0" rIns="0" bIns="0" rtlCol="0" anchor="t">
              <a:spAutoFit/>
            </a:bodyPr>
            <a:lstStyle/>
            <a:p>
              <a:pPr>
                <a:lnSpc>
                  <a:spcPts val="9419"/>
                </a:lnSpc>
              </a:pPr>
              <a:r>
                <a:rPr lang="en-US" sz="6728">
                  <a:solidFill>
                    <a:srgbClr val="FFFFFF"/>
                  </a:solidFill>
                  <a:latin typeface="Open Sans Extra Bold"/>
                </a:rPr>
                <a:t>5</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EFD2E5C-2659-5824-9A77-3A9DA2B98446}"/>
              </a:ext>
            </a:extLst>
          </p:cNvPr>
          <p:cNvPicPr>
            <a:picLocks noChangeAspect="1"/>
          </p:cNvPicPr>
          <p:nvPr/>
        </p:nvPicPr>
        <p:blipFill>
          <a:blip r:embed="rId2"/>
          <a:stretch>
            <a:fillRect/>
          </a:stretch>
        </p:blipFill>
        <p:spPr>
          <a:xfrm>
            <a:off x="1219200" y="876300"/>
            <a:ext cx="16282987" cy="3231089"/>
          </a:xfrm>
          <a:prstGeom prst="rect">
            <a:avLst/>
          </a:prstGeom>
        </p:spPr>
      </p:pic>
      <p:pic>
        <p:nvPicPr>
          <p:cNvPr id="5" name="Imagen 4">
            <a:extLst>
              <a:ext uri="{FF2B5EF4-FFF2-40B4-BE49-F238E27FC236}">
                <a16:creationId xmlns:a16="http://schemas.microsoft.com/office/drawing/2014/main" id="{F9F555FC-79B4-6C2D-E450-BE962B38EF4B}"/>
              </a:ext>
            </a:extLst>
          </p:cNvPr>
          <p:cNvPicPr>
            <a:picLocks noChangeAspect="1"/>
          </p:cNvPicPr>
          <p:nvPr/>
        </p:nvPicPr>
        <p:blipFill rotWithShape="1">
          <a:blip r:embed="rId3"/>
          <a:srcRect r="870"/>
          <a:stretch/>
        </p:blipFill>
        <p:spPr>
          <a:xfrm>
            <a:off x="1219199" y="4610100"/>
            <a:ext cx="16282987" cy="4987608"/>
          </a:xfrm>
          <a:prstGeom prst="rect">
            <a:avLst/>
          </a:prstGeom>
        </p:spPr>
      </p:pic>
    </p:spTree>
    <p:extLst>
      <p:ext uri="{BB962C8B-B14F-4D97-AF65-F5344CB8AC3E}">
        <p14:creationId xmlns:p14="http://schemas.microsoft.com/office/powerpoint/2010/main" val="41495717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TotalTime>
  <Words>252</Words>
  <Application>Microsoft Office PowerPoint</Application>
  <PresentationFormat>Personalizado</PresentationFormat>
  <Paragraphs>43</Paragraphs>
  <Slides>17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League Spartan</vt:lpstr>
      <vt:lpstr>Rajdhani Bold</vt:lpstr>
      <vt:lpstr>Arial</vt:lpstr>
      <vt:lpstr>Open Sans Light</vt:lpstr>
      <vt:lpstr>Open Sans Light Bold</vt:lpstr>
      <vt:lpstr>Open Sans Extra Bold</vt:lpstr>
      <vt:lpstr>Poppins ExtraBold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ec03-Presentacion</dc:title>
  <cp:lastModifiedBy>ALUMNO - Luis Gerardo DURAND FELIPA</cp:lastModifiedBy>
  <cp:revision>3</cp:revision>
  <dcterms:created xsi:type="dcterms:W3CDTF">2006-08-16T00:00:00Z</dcterms:created>
  <dcterms:modified xsi:type="dcterms:W3CDTF">2022-11-25T12:49:02Z</dcterms:modified>
  <dc:identifier>DAFS1b8K_tE</dc:identifier>
</cp:coreProperties>
</file>